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
  </p:notesMasterIdLst>
  <p:sldIdLst>
    <p:sldId id="256" r:id="rId2"/>
    <p:sldId id="257" r:id="rId3"/>
    <p:sldId id="259" r:id="rId4"/>
    <p:sldId id="260" r:id="rId5"/>
    <p:sldId id="261" r:id="rId6"/>
    <p:sldId id="262" r:id="rId7"/>
    <p:sldId id="263" r:id="rId8"/>
    <p:sldId id="266" r:id="rId9"/>
    <p:sldId id="267" r:id="rId10"/>
    <p:sldId id="265"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Cambria" panose="02040503050406030204" pitchFamily="18" charset="0"/>
      <p:regular r:id="rId17"/>
      <p:bold r:id="rId18"/>
      <p:italic r:id="rId19"/>
      <p:boldItalic r:id="rId20"/>
    </p:embeddedFont>
    <p:embeddedFont>
      <p:font typeface="Montserrat" panose="00000500000000000000" pitchFamily="2" charset="0"/>
      <p:regular r:id="rId21"/>
      <p:bold r:id="rId22"/>
      <p:italic r:id="rId23"/>
      <p:boldItalic r:id="rId24"/>
    </p:embeddedFont>
    <p:embeddedFont>
      <p:font typeface="Montserrat ExtraBold" panose="00000900000000000000" pitchFamily="2" charset="0"/>
      <p:bold r:id="rId25"/>
      <p:boldItalic r:id="rId26"/>
    </p:embeddedFont>
    <p:embeddedFont>
      <p:font typeface="Montserrat SemiBold" panose="00000700000000000000"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1C31"/>
    <a:srgbClr val="FCF6F5"/>
    <a:srgbClr val="DB9E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340" autoAdjust="0"/>
  </p:normalViewPr>
  <p:slideViewPr>
    <p:cSldViewPr snapToGrid="0">
      <p:cViewPr varScale="1">
        <p:scale>
          <a:sx n="111" d="100"/>
          <a:sy n="111" d="100"/>
        </p:scale>
        <p:origin x="55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5" name="Google Shape;9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2451495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233665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1268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dirty="0"/>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‹Nº›</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‹Nº›</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3" name="Imagen 2">
            <a:extLst>
              <a:ext uri="{FF2B5EF4-FFF2-40B4-BE49-F238E27FC236}">
                <a16:creationId xmlns:a16="http://schemas.microsoft.com/office/drawing/2014/main" id="{81A28E44-74D7-4708-A623-1F15FB3C05EA}"/>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r="33897" b="19108"/>
          <a:stretch/>
        </p:blipFill>
        <p:spPr>
          <a:xfrm>
            <a:off x="7972137" y="1"/>
            <a:ext cx="5051424" cy="6858000"/>
          </a:xfrm>
          <a:prstGeom prst="rect">
            <a:avLst/>
          </a:prstGeom>
        </p:spPr>
      </p:pic>
      <p:sp>
        <p:nvSpPr>
          <p:cNvPr id="85" name="Google Shape;85;p13"/>
          <p:cNvSpPr txBox="1"/>
          <p:nvPr/>
        </p:nvSpPr>
        <p:spPr>
          <a:xfrm>
            <a:off x="1714500" y="1105779"/>
            <a:ext cx="9701645" cy="2548390"/>
          </a:xfrm>
          <a:prstGeom prst="rect">
            <a:avLst/>
          </a:prstGeom>
          <a:noFill/>
          <a:ln>
            <a:noFill/>
          </a:ln>
        </p:spPr>
        <p:txBody>
          <a:bodyPr spcFirstLastPara="1" wrap="square" lIns="0" tIns="0" rIns="0" bIns="0" anchor="t" anchorCtr="0">
            <a:spAutoFit/>
          </a:bodyPr>
          <a:lstStyle/>
          <a:p>
            <a:pPr marL="0" marR="0" lvl="0" indent="0" algn="l" rtl="0">
              <a:lnSpc>
                <a:spcPct val="114986"/>
              </a:lnSpc>
              <a:spcBef>
                <a:spcPts val="0"/>
              </a:spcBef>
              <a:spcAft>
                <a:spcPts val="0"/>
              </a:spcAft>
              <a:buNone/>
            </a:pPr>
            <a:r>
              <a:rPr lang="es-MX" sz="4800" b="1" i="0" u="none" strike="noStrike" cap="none" dirty="0">
                <a:solidFill>
                  <a:srgbClr val="2B2B2B"/>
                </a:solidFill>
                <a:latin typeface="Averta" panose="00000500000000000000" pitchFamily="50" charset="0"/>
                <a:ea typeface="Montserrat ExtraBold"/>
                <a:cs typeface="Montserrat ExtraBold"/>
                <a:sym typeface="Montserrat ExtraBold"/>
              </a:rPr>
              <a:t>Capacitación para la Captura de Programas y Proyectos de Inversión Pública (PAIP 2027)</a:t>
            </a:r>
            <a:endParaRPr lang="es-MX" sz="2000" b="1" dirty="0">
              <a:latin typeface="Averta" panose="00000500000000000000" pitchFamily="50" charset="0"/>
            </a:endParaRPr>
          </a:p>
        </p:txBody>
      </p:sp>
      <p:sp>
        <p:nvSpPr>
          <p:cNvPr id="87" name="Google Shape;87;p13"/>
          <p:cNvSpPr txBox="1"/>
          <p:nvPr/>
        </p:nvSpPr>
        <p:spPr>
          <a:xfrm>
            <a:off x="2324100" y="4155817"/>
            <a:ext cx="8915400" cy="184666"/>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s-MX" sz="1200" b="1" i="0" u="none" strike="noStrike" cap="none" dirty="0">
                <a:solidFill>
                  <a:srgbClr val="000000"/>
                </a:solidFill>
                <a:latin typeface="Averta" panose="00000500000000000000" pitchFamily="50" charset="0"/>
                <a:ea typeface="Montserrat"/>
                <a:cs typeface="Montserrat"/>
                <a:sym typeface="Montserrat"/>
              </a:rPr>
              <a:t> </a:t>
            </a:r>
            <a:r>
              <a:rPr lang="es-MX" sz="1200" b="1" i="0" u="none" strike="noStrike" cap="none" dirty="0">
                <a:solidFill>
                  <a:srgbClr val="2B2B2B"/>
                </a:solidFill>
                <a:latin typeface="Averta" panose="00000500000000000000" pitchFamily="50" charset="0"/>
                <a:ea typeface="Montserrat SemiBold"/>
                <a:cs typeface="Montserrat SemiBold"/>
                <a:sym typeface="Montserrat SemiBold"/>
              </a:rPr>
              <a:t>14 de julio de 2026</a:t>
            </a:r>
            <a:endParaRPr lang="es-MX" b="1" dirty="0">
              <a:latin typeface="Averta" panose="00000500000000000000" pitchFamily="50" charset="0"/>
            </a:endParaRPr>
          </a:p>
        </p:txBody>
      </p:sp>
      <p:sp>
        <p:nvSpPr>
          <p:cNvPr id="88" name="Google Shape;88;p13"/>
          <p:cNvSpPr txBox="1"/>
          <p:nvPr/>
        </p:nvSpPr>
        <p:spPr>
          <a:xfrm>
            <a:off x="2324100" y="4708267"/>
            <a:ext cx="8915400" cy="184666"/>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s-MX" sz="1200" b="1" i="0" u="none" strike="noStrike" cap="none" dirty="0">
                <a:solidFill>
                  <a:srgbClr val="000000"/>
                </a:solidFill>
                <a:latin typeface="Averta" panose="00000500000000000000" pitchFamily="50" charset="0"/>
                <a:ea typeface="Montserrat"/>
                <a:cs typeface="Montserrat"/>
                <a:sym typeface="Montserrat"/>
              </a:rPr>
              <a:t> </a:t>
            </a:r>
            <a:r>
              <a:rPr lang="es-MX" sz="1200" b="1" i="0" u="none" strike="noStrike" cap="none" dirty="0">
                <a:solidFill>
                  <a:srgbClr val="2B2B2B"/>
                </a:solidFill>
                <a:latin typeface="Averta" panose="00000500000000000000" pitchFamily="50" charset="0"/>
                <a:ea typeface="Montserrat SemiBold"/>
                <a:cs typeface="Montserrat SemiBold"/>
                <a:sym typeface="Montserrat SemiBold"/>
              </a:rPr>
              <a:t>12:00 p.m.</a:t>
            </a:r>
            <a:endParaRPr lang="es-MX" b="1" dirty="0">
              <a:latin typeface="Averta" panose="00000500000000000000" pitchFamily="50" charset="0"/>
            </a:endParaRPr>
          </a:p>
        </p:txBody>
      </p:sp>
      <p:pic>
        <p:nvPicPr>
          <p:cNvPr id="90" name="Google Shape;90;p13" descr="image.png"/>
          <p:cNvPicPr preferRelativeResize="0"/>
          <p:nvPr/>
        </p:nvPicPr>
        <p:blipFill rotWithShape="1">
          <a:blip r:embed="rId5">
            <a:alphaModFix/>
          </a:blip>
          <a:srcRect/>
          <a:stretch/>
        </p:blipFill>
        <p:spPr>
          <a:xfrm>
            <a:off x="1771650" y="4095750"/>
            <a:ext cx="266700" cy="304800"/>
          </a:xfrm>
          <a:prstGeom prst="rect">
            <a:avLst/>
          </a:prstGeom>
          <a:noFill/>
          <a:ln>
            <a:noFill/>
          </a:ln>
        </p:spPr>
      </p:pic>
      <p:pic>
        <p:nvPicPr>
          <p:cNvPr id="91" name="Google Shape;91;p13" descr="image.png"/>
          <p:cNvPicPr preferRelativeResize="0"/>
          <p:nvPr/>
        </p:nvPicPr>
        <p:blipFill rotWithShape="1">
          <a:blip r:embed="rId6">
            <a:alphaModFix/>
          </a:blip>
          <a:srcRect/>
          <a:stretch/>
        </p:blipFill>
        <p:spPr>
          <a:xfrm>
            <a:off x="1752600" y="4648200"/>
            <a:ext cx="304800" cy="304800"/>
          </a:xfrm>
          <a:prstGeom prst="rect">
            <a:avLst/>
          </a:prstGeom>
          <a:noFill/>
          <a:ln>
            <a:noFill/>
          </a:ln>
        </p:spPr>
      </p:pic>
      <p:sp>
        <p:nvSpPr>
          <p:cNvPr id="92" name="Google Shape;92;p13"/>
          <p:cNvSpPr/>
          <p:nvPr/>
        </p:nvSpPr>
        <p:spPr>
          <a:xfrm>
            <a:off x="0" y="0"/>
            <a:ext cx="1095375" cy="6858000"/>
          </a:xfrm>
          <a:prstGeom prst="rect">
            <a:avLst/>
          </a:prstGeom>
          <a:solidFill>
            <a:srgbClr val="7A1C3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MX" sz="1800" b="0" i="0" u="none" strike="noStrike" cap="none">
              <a:solidFill>
                <a:schemeClr val="dk1"/>
              </a:solidFill>
              <a:latin typeface="Calibri"/>
              <a:ea typeface="Calibri"/>
              <a:cs typeface="Calibri"/>
              <a:sym typeface="Calibri"/>
            </a:endParaRPr>
          </a:p>
        </p:txBody>
      </p:sp>
      <p:sp>
        <p:nvSpPr>
          <p:cNvPr id="12" name="Google Shape;102;p14">
            <a:extLst>
              <a:ext uri="{FF2B5EF4-FFF2-40B4-BE49-F238E27FC236}">
                <a16:creationId xmlns:a16="http://schemas.microsoft.com/office/drawing/2014/main" id="{AC2A77BE-9C48-44FA-A113-0EAD178CC544}"/>
              </a:ext>
            </a:extLst>
          </p:cNvPr>
          <p:cNvSpPr txBox="1"/>
          <p:nvPr/>
        </p:nvSpPr>
        <p:spPr>
          <a:xfrm>
            <a:off x="1236809" y="6606866"/>
            <a:ext cx="5051424" cy="184666"/>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MX" sz="1200" dirty="0">
                <a:solidFill>
                  <a:srgbClr val="333333"/>
                </a:solidFill>
                <a:latin typeface="Averta" panose="00000500000000000000" pitchFamily="50" charset="0"/>
              </a:rPr>
              <a:t>Unidad</a:t>
            </a:r>
            <a:r>
              <a:rPr lang="es-MX" sz="1200" dirty="0">
                <a:latin typeface="Averta" panose="00000500000000000000" pitchFamily="50" charset="0"/>
              </a:rPr>
              <a:t> </a:t>
            </a:r>
            <a:r>
              <a:rPr lang="es-MX" sz="1200" dirty="0">
                <a:solidFill>
                  <a:srgbClr val="333333"/>
                </a:solidFill>
                <a:latin typeface="Averta" panose="00000500000000000000" pitchFamily="50" charset="0"/>
              </a:rPr>
              <a:t>de programas y Proyectos de Inversión Pública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A8E2E201-4B3D-45F1-BAA8-2FF89A38B7BF}"/>
              </a:ext>
            </a:extLst>
          </p:cNvPr>
          <p:cNvSpPr/>
          <p:nvPr/>
        </p:nvSpPr>
        <p:spPr>
          <a:xfrm>
            <a:off x="0" y="0"/>
            <a:ext cx="12192000" cy="685799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 name="Shape 0"/>
          <p:cNvSpPr/>
          <p:nvPr/>
        </p:nvSpPr>
        <p:spPr>
          <a:xfrm>
            <a:off x="-1828800" y="-2286000"/>
            <a:ext cx="5486400" cy="5486400"/>
          </a:xfrm>
          <a:prstGeom prst="ellipse">
            <a:avLst/>
          </a:prstGeom>
          <a:solidFill>
            <a:srgbClr val="6E000C"/>
          </a:solidFill>
          <a:ln/>
        </p:spPr>
      </p:sp>
      <p:sp>
        <p:nvSpPr>
          <p:cNvPr id="3" name="Shape 1"/>
          <p:cNvSpPr/>
          <p:nvPr/>
        </p:nvSpPr>
        <p:spPr>
          <a:xfrm>
            <a:off x="9144000" y="4114800"/>
            <a:ext cx="5486400" cy="5486400"/>
          </a:xfrm>
          <a:prstGeom prst="ellipse">
            <a:avLst/>
          </a:prstGeom>
          <a:solidFill>
            <a:srgbClr val="6E000C"/>
          </a:solidFill>
          <a:ln/>
        </p:spPr>
      </p:sp>
      <p:sp>
        <p:nvSpPr>
          <p:cNvPr id="4" name="Text 2"/>
          <p:cNvSpPr/>
          <p:nvPr/>
        </p:nvSpPr>
        <p:spPr>
          <a:xfrm>
            <a:off x="453506" y="231265"/>
            <a:ext cx="3204094" cy="954107"/>
          </a:xfrm>
          <a:prstGeom prst="rect">
            <a:avLst/>
          </a:prstGeom>
          <a:noFill/>
          <a:ln/>
        </p:spPr>
        <p:txBody>
          <a:bodyPr wrap="square" rtlCol="0" anchor="ctr">
            <a:spAutoFit/>
          </a:bodyPr>
          <a:lstStyle/>
          <a:p>
            <a:pPr marL="0" indent="0">
              <a:buNone/>
            </a:pPr>
            <a:r>
              <a:rPr lang="es-MX" sz="2800" b="1" kern="0" spc="100">
                <a:solidFill>
                  <a:srgbClr val="B08D57"/>
                </a:solidFill>
                <a:latin typeface="Averta Black" panose="00000A00000000000000" pitchFamily="50" charset="0"/>
                <a:ea typeface="Calibri" pitchFamily="34" charset="-122"/>
                <a:cs typeface="Calibri" pitchFamily="34" charset="-120"/>
              </a:rPr>
              <a:t>CAMPOS NO CONSIDERADOS</a:t>
            </a:r>
            <a:endParaRPr lang="es-MX" sz="2800">
              <a:latin typeface="Averta Black" panose="00000A00000000000000" pitchFamily="50" charset="0"/>
            </a:endParaRPr>
          </a:p>
        </p:txBody>
      </p:sp>
      <p:sp>
        <p:nvSpPr>
          <p:cNvPr id="5" name="Text 3"/>
          <p:cNvSpPr/>
          <p:nvPr/>
        </p:nvSpPr>
        <p:spPr>
          <a:xfrm>
            <a:off x="822960" y="1828800"/>
            <a:ext cx="9798858" cy="960120"/>
          </a:xfrm>
          <a:prstGeom prst="rect">
            <a:avLst/>
          </a:prstGeom>
          <a:noFill/>
          <a:ln/>
        </p:spPr>
        <p:txBody>
          <a:bodyPr wrap="square" rtlCol="0" anchor="ctr"/>
          <a:lstStyle/>
          <a:p>
            <a:pPr marL="0" indent="0" algn="just">
              <a:buNone/>
            </a:pPr>
            <a:r>
              <a:rPr lang="es-MX" sz="2300" dirty="0">
                <a:solidFill>
                  <a:srgbClr val="FFFFFF"/>
                </a:solidFill>
                <a:latin typeface="Averta" panose="00000500000000000000" pitchFamily="50" charset="0"/>
                <a:ea typeface="Cambria" pitchFamily="34" charset="-122"/>
                <a:cs typeface="Cambria" pitchFamily="34" charset="-120"/>
              </a:rPr>
              <a:t>Todo campo del sistema que no haya sido abordado durante esta capacitación deberá registrarse con la leyenda</a:t>
            </a:r>
          </a:p>
        </p:txBody>
      </p:sp>
      <p:grpSp>
        <p:nvGrpSpPr>
          <p:cNvPr id="10" name="Grupo 9">
            <a:extLst>
              <a:ext uri="{FF2B5EF4-FFF2-40B4-BE49-F238E27FC236}">
                <a16:creationId xmlns:a16="http://schemas.microsoft.com/office/drawing/2014/main" id="{10AB2646-9569-42D8-AC97-7F0CD445866D}"/>
              </a:ext>
            </a:extLst>
          </p:cNvPr>
          <p:cNvGrpSpPr/>
          <p:nvPr/>
        </p:nvGrpSpPr>
        <p:grpSpPr>
          <a:xfrm>
            <a:off x="3992880" y="2971800"/>
            <a:ext cx="4206240" cy="914400"/>
            <a:chOff x="4231178" y="2909575"/>
            <a:chExt cx="4206240" cy="914400"/>
          </a:xfrm>
        </p:grpSpPr>
        <p:sp>
          <p:nvSpPr>
            <p:cNvPr id="6" name="Shape 4"/>
            <p:cNvSpPr/>
            <p:nvPr/>
          </p:nvSpPr>
          <p:spPr>
            <a:xfrm>
              <a:off x="4231178" y="2909575"/>
              <a:ext cx="4206240" cy="914400"/>
            </a:xfrm>
            <a:prstGeom prst="roundRect">
              <a:avLst>
                <a:gd name="adj" fmla="val 14000"/>
              </a:avLst>
            </a:prstGeom>
            <a:solidFill>
              <a:srgbClr val="FFFFFF"/>
            </a:solidFill>
            <a:ln/>
          </p:spPr>
        </p:sp>
        <p:sp>
          <p:nvSpPr>
            <p:cNvPr id="7" name="Text 5"/>
            <p:cNvSpPr/>
            <p:nvPr/>
          </p:nvSpPr>
          <p:spPr>
            <a:xfrm>
              <a:off x="4231178" y="2909575"/>
              <a:ext cx="4206240" cy="914400"/>
            </a:xfrm>
            <a:prstGeom prst="rect">
              <a:avLst/>
            </a:prstGeom>
            <a:noFill/>
            <a:ln/>
          </p:spPr>
          <p:txBody>
            <a:bodyPr wrap="square" lIns="0" tIns="0" rIns="0" bIns="0" rtlCol="0" anchor="ctr"/>
            <a:lstStyle/>
            <a:p>
              <a:pPr marL="0" indent="0" algn="ctr">
                <a:buNone/>
              </a:pPr>
              <a:r>
                <a:rPr lang="es-MX" sz="2800" b="1" dirty="0">
                  <a:solidFill>
                    <a:srgbClr val="990011"/>
                  </a:solidFill>
                  <a:latin typeface="Averta" panose="00000500000000000000" pitchFamily="50" charset="0"/>
                  <a:ea typeface="Cambria" pitchFamily="34" charset="-122"/>
                  <a:cs typeface="Cambria" pitchFamily="34" charset="-120"/>
                </a:rPr>
                <a:t>“No aplica”</a:t>
              </a:r>
              <a:endParaRPr lang="es-MX" sz="2800" dirty="0">
                <a:latin typeface="Averta" panose="00000500000000000000" pitchFamily="50" charset="0"/>
              </a:endParaRPr>
            </a:p>
          </p:txBody>
        </p:sp>
      </p:grpSp>
      <p:sp>
        <p:nvSpPr>
          <p:cNvPr id="8" name="Text 6"/>
          <p:cNvSpPr/>
          <p:nvPr/>
        </p:nvSpPr>
        <p:spPr>
          <a:xfrm>
            <a:off x="453506" y="4975400"/>
            <a:ext cx="8690494" cy="1323439"/>
          </a:xfrm>
          <a:prstGeom prst="rect">
            <a:avLst/>
          </a:prstGeom>
          <a:noFill/>
          <a:ln/>
        </p:spPr>
        <p:txBody>
          <a:bodyPr wrap="square" rtlCol="0" anchor="ctr">
            <a:spAutoFit/>
          </a:bodyPr>
          <a:lstStyle/>
          <a:p>
            <a:pPr marL="0" indent="0">
              <a:buNone/>
            </a:pPr>
            <a:r>
              <a:rPr lang="es-MX" sz="2000" i="1" dirty="0">
                <a:solidFill>
                  <a:schemeClr val="bg1"/>
                </a:solidFill>
                <a:latin typeface="Averta" panose="00000500000000000000" pitchFamily="50" charset="0"/>
                <a:ea typeface="Calibri" pitchFamily="34" charset="-122"/>
                <a:cs typeface="Calibri" pitchFamily="34" charset="-120"/>
              </a:rPr>
              <a:t>Para mayor información, consultar el Manual de Captura PAIP 2027 disponible en el micrositio de la UNIPPIP, en el apartado "Documentación soporte".</a:t>
            </a:r>
          </a:p>
          <a:p>
            <a:pPr marL="0" indent="0">
              <a:buNone/>
            </a:pPr>
            <a:r>
              <a:rPr lang="es-MX" sz="2000" b="1" i="1" dirty="0">
                <a:solidFill>
                  <a:srgbClr val="7A1C31"/>
                </a:solidFill>
                <a:latin typeface="Averta" panose="00000500000000000000" pitchFamily="50" charset="0"/>
                <a:ea typeface="Calibri" pitchFamily="34" charset="-122"/>
                <a:cs typeface="Calibri" pitchFamily="34" charset="-120"/>
              </a:rPr>
              <a:t>https://safin.campeche.gob.mx/unippip/documentos-soporte?download=2330:|manual-de-captrua-paip-2027</a:t>
            </a:r>
            <a:endParaRPr lang="es-MX" sz="2000" b="1" dirty="0">
              <a:solidFill>
                <a:srgbClr val="7A1C31"/>
              </a:solidFill>
              <a:latin typeface="Averta" panose="00000500000000000000" pitchFamily="50" charset="0"/>
            </a:endParaRPr>
          </a:p>
        </p:txBody>
      </p:sp>
      <p:sp>
        <p:nvSpPr>
          <p:cNvPr id="11" name="Google Shape;102;p14">
            <a:extLst>
              <a:ext uri="{FF2B5EF4-FFF2-40B4-BE49-F238E27FC236}">
                <a16:creationId xmlns:a16="http://schemas.microsoft.com/office/drawing/2014/main" id="{75204B19-211F-42FA-BB09-54582A338398}"/>
              </a:ext>
            </a:extLst>
          </p:cNvPr>
          <p:cNvSpPr txBox="1"/>
          <p:nvPr/>
        </p:nvSpPr>
        <p:spPr>
          <a:xfrm>
            <a:off x="123392" y="6606866"/>
            <a:ext cx="5051424" cy="184666"/>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MX" sz="1200" dirty="0">
                <a:solidFill>
                  <a:schemeClr val="bg1"/>
                </a:solidFill>
                <a:latin typeface="Averta" panose="00000500000000000000" pitchFamily="50" charset="0"/>
              </a:rPr>
              <a:t>Unidad de programas y Proyectos de Inversión Pública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4" descr="image.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01" name="Google Shape;101;p14"/>
          <p:cNvSpPr txBox="1"/>
          <p:nvPr/>
        </p:nvSpPr>
        <p:spPr>
          <a:xfrm>
            <a:off x="696000" y="791727"/>
            <a:ext cx="10800000" cy="48474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s-MX" sz="3150" b="1" dirty="0">
                <a:solidFill>
                  <a:srgbClr val="7A1C31"/>
                </a:solidFill>
                <a:latin typeface="Averta Black" panose="00000A00000000000000" pitchFamily="50" charset="0"/>
                <a:sym typeface="Montserrat"/>
              </a:rPr>
              <a:t>PAIP 2027</a:t>
            </a:r>
            <a:endParaRPr lang="es-MX" dirty="0">
              <a:solidFill>
                <a:srgbClr val="7A1C31"/>
              </a:solidFill>
              <a:latin typeface="Averta Black" panose="00000A00000000000000" pitchFamily="50" charset="0"/>
            </a:endParaRPr>
          </a:p>
        </p:txBody>
      </p:sp>
      <p:sp>
        <p:nvSpPr>
          <p:cNvPr id="102" name="Google Shape;102;p14"/>
          <p:cNvSpPr txBox="1"/>
          <p:nvPr/>
        </p:nvSpPr>
        <p:spPr>
          <a:xfrm>
            <a:off x="123392" y="6606866"/>
            <a:ext cx="5051424" cy="184666"/>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MX" sz="1200" dirty="0">
                <a:solidFill>
                  <a:srgbClr val="333333"/>
                </a:solidFill>
                <a:latin typeface="Averta" panose="00000500000000000000" pitchFamily="50" charset="0"/>
              </a:rPr>
              <a:t>Unidad</a:t>
            </a:r>
            <a:r>
              <a:rPr lang="es-MX" sz="1200" dirty="0">
                <a:latin typeface="Averta" panose="00000500000000000000" pitchFamily="50" charset="0"/>
              </a:rPr>
              <a:t> </a:t>
            </a:r>
            <a:r>
              <a:rPr lang="es-MX" sz="1200" dirty="0">
                <a:solidFill>
                  <a:srgbClr val="333333"/>
                </a:solidFill>
                <a:latin typeface="Averta" panose="00000500000000000000" pitchFamily="50" charset="0"/>
              </a:rPr>
              <a:t>de programas y Proyectos de Inversión Pública</a:t>
            </a:r>
          </a:p>
        </p:txBody>
      </p:sp>
      <p:sp>
        <p:nvSpPr>
          <p:cNvPr id="104" name="Google Shape;104;p14"/>
          <p:cNvSpPr txBox="1"/>
          <p:nvPr/>
        </p:nvSpPr>
        <p:spPr>
          <a:xfrm>
            <a:off x="565786" y="1283526"/>
            <a:ext cx="5040000" cy="480131"/>
          </a:xfrm>
          <a:prstGeom prst="rect">
            <a:avLst/>
          </a:prstGeom>
          <a:noFill/>
          <a:ln>
            <a:noFill/>
          </a:ln>
        </p:spPr>
        <p:txBody>
          <a:bodyPr spcFirstLastPara="1" wrap="square" lIns="0" tIns="0" rIns="0" bIns="0" anchor="ctr" anchorCtr="0">
            <a:spAutoFit/>
          </a:bodyPr>
          <a:lstStyle/>
          <a:p>
            <a:pPr marL="0" marR="0" lvl="0" indent="0" algn="ctr" rtl="0">
              <a:lnSpc>
                <a:spcPct val="130000"/>
              </a:lnSpc>
              <a:spcBef>
                <a:spcPts val="0"/>
              </a:spcBef>
              <a:spcAft>
                <a:spcPts val="0"/>
              </a:spcAft>
              <a:buNone/>
            </a:pPr>
            <a:r>
              <a:rPr lang="es-MX" sz="2400" b="1" i="0" u="none" strike="noStrike" cap="none" dirty="0">
                <a:solidFill>
                  <a:srgbClr val="2B2B2B"/>
                </a:solidFill>
                <a:latin typeface="Averta" panose="00000500000000000000" pitchFamily="50" charset="0"/>
                <a:ea typeface="Montserrat"/>
                <a:cs typeface="Montserrat"/>
                <a:sym typeface="Montserrat"/>
              </a:rPr>
              <a:t>Aspectos Generales del Proceso</a:t>
            </a:r>
            <a:endParaRPr lang="es-MX" sz="2400" dirty="0">
              <a:latin typeface="Averta" panose="00000500000000000000" pitchFamily="50" charset="0"/>
            </a:endParaRPr>
          </a:p>
        </p:txBody>
      </p:sp>
      <p:sp>
        <p:nvSpPr>
          <p:cNvPr id="105" name="Google Shape;105;p14"/>
          <p:cNvSpPr/>
          <p:nvPr/>
        </p:nvSpPr>
        <p:spPr>
          <a:xfrm>
            <a:off x="621193" y="1762125"/>
            <a:ext cx="4929187" cy="9525"/>
          </a:xfrm>
          <a:prstGeom prst="rect">
            <a:avLst/>
          </a:prstGeom>
          <a:solidFill>
            <a:srgbClr val="D1D5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MX" sz="1800" b="0" i="0" u="none" strike="noStrike" cap="none">
              <a:solidFill>
                <a:schemeClr val="dk1"/>
              </a:solidFill>
              <a:latin typeface="Averta" panose="00000500000000000000" pitchFamily="50" charset="0"/>
              <a:ea typeface="Calibri"/>
              <a:cs typeface="Calibri"/>
              <a:sym typeface="Calibri"/>
            </a:endParaRPr>
          </a:p>
        </p:txBody>
      </p:sp>
      <p:sp>
        <p:nvSpPr>
          <p:cNvPr id="106" name="Google Shape;106;p14"/>
          <p:cNvSpPr txBox="1"/>
          <p:nvPr/>
        </p:nvSpPr>
        <p:spPr>
          <a:xfrm>
            <a:off x="6640977" y="1283526"/>
            <a:ext cx="5040000" cy="480131"/>
          </a:xfrm>
          <a:prstGeom prst="rect">
            <a:avLst/>
          </a:prstGeom>
          <a:noFill/>
          <a:ln>
            <a:noFill/>
          </a:ln>
        </p:spPr>
        <p:txBody>
          <a:bodyPr spcFirstLastPara="1" wrap="square" lIns="0" tIns="0" rIns="0" bIns="0" anchor="ctr" anchorCtr="0">
            <a:spAutoFit/>
          </a:bodyPr>
          <a:lstStyle/>
          <a:p>
            <a:pPr marL="0" marR="0" lvl="0" indent="0" algn="ctr" rtl="0">
              <a:lnSpc>
                <a:spcPct val="130000"/>
              </a:lnSpc>
              <a:spcBef>
                <a:spcPts val="0"/>
              </a:spcBef>
              <a:spcAft>
                <a:spcPts val="0"/>
              </a:spcAft>
              <a:buNone/>
            </a:pPr>
            <a:r>
              <a:rPr lang="es-MX" sz="2400" b="1" i="0" u="none" strike="noStrike" cap="none" dirty="0">
                <a:solidFill>
                  <a:srgbClr val="2B2B2B"/>
                </a:solidFill>
                <a:latin typeface="Averta" panose="00000500000000000000" pitchFamily="50" charset="0"/>
                <a:ea typeface="Montserrat"/>
                <a:cs typeface="Montserrat"/>
                <a:sym typeface="Montserrat"/>
              </a:rPr>
              <a:t>Operación en Sistema CEPPI</a:t>
            </a:r>
            <a:endParaRPr lang="es-MX" sz="2400" dirty="0">
              <a:latin typeface="Averta" panose="00000500000000000000" pitchFamily="50" charset="0"/>
            </a:endParaRPr>
          </a:p>
        </p:txBody>
      </p:sp>
      <p:sp>
        <p:nvSpPr>
          <p:cNvPr id="107" name="Google Shape;107;p14"/>
          <p:cNvSpPr/>
          <p:nvPr/>
        </p:nvSpPr>
        <p:spPr>
          <a:xfrm>
            <a:off x="6696384" y="1762125"/>
            <a:ext cx="4929187" cy="9525"/>
          </a:xfrm>
          <a:prstGeom prst="rect">
            <a:avLst/>
          </a:prstGeom>
          <a:solidFill>
            <a:srgbClr val="D1D5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MX" sz="1800" b="0" i="0" u="none" strike="noStrike" cap="none">
              <a:solidFill>
                <a:schemeClr val="dk1"/>
              </a:solidFill>
              <a:latin typeface="Averta" panose="00000500000000000000" pitchFamily="50" charset="0"/>
              <a:ea typeface="Calibri"/>
              <a:cs typeface="Calibri"/>
              <a:sym typeface="Calibri"/>
            </a:endParaRPr>
          </a:p>
        </p:txBody>
      </p:sp>
      <p:grpSp>
        <p:nvGrpSpPr>
          <p:cNvPr id="3" name="Grupo 2">
            <a:extLst>
              <a:ext uri="{FF2B5EF4-FFF2-40B4-BE49-F238E27FC236}">
                <a16:creationId xmlns:a16="http://schemas.microsoft.com/office/drawing/2014/main" id="{2F8AC0AD-3CA8-4209-9A0D-1094A2832D6F}"/>
              </a:ext>
            </a:extLst>
          </p:cNvPr>
          <p:cNvGrpSpPr/>
          <p:nvPr/>
        </p:nvGrpSpPr>
        <p:grpSpPr>
          <a:xfrm>
            <a:off x="378258" y="2083947"/>
            <a:ext cx="5415056" cy="984885"/>
            <a:chOff x="378258" y="2066925"/>
            <a:chExt cx="5415056" cy="984885"/>
          </a:xfrm>
        </p:grpSpPr>
        <p:sp>
          <p:nvSpPr>
            <p:cNvPr id="108" name="Google Shape;108;p14"/>
            <p:cNvSpPr txBox="1"/>
            <p:nvPr/>
          </p:nvSpPr>
          <p:spPr>
            <a:xfrm>
              <a:off x="933314" y="2066925"/>
              <a:ext cx="4860000" cy="984885"/>
            </a:xfrm>
            <a:prstGeom prst="rect">
              <a:avLst/>
            </a:prstGeom>
            <a:noFill/>
            <a:ln>
              <a:noFill/>
            </a:ln>
          </p:spPr>
          <p:txBody>
            <a:bodyPr spcFirstLastPara="1" wrap="square" lIns="0" tIns="0" rIns="0" bIns="0" anchor="t" anchorCtr="0">
              <a:spAutoFit/>
            </a:bodyPr>
            <a:lstStyle/>
            <a:p>
              <a:pPr lvl="0" algn="just"/>
              <a:r>
                <a:rPr lang="es-MX" sz="1600" b="1" i="0" u="none" strike="noStrike" cap="none" dirty="0">
                  <a:solidFill>
                    <a:srgbClr val="1A1A1A"/>
                  </a:solidFill>
                  <a:latin typeface="Averta" panose="00000500000000000000" pitchFamily="50" charset="0"/>
                  <a:ea typeface="Montserrat"/>
                  <a:cs typeface="Montserrat"/>
                  <a:sym typeface="Montserrat"/>
                </a:rPr>
                <a:t>Usuarios:</a:t>
              </a:r>
              <a:r>
                <a:rPr lang="es-MX" sz="1600" b="0" i="0" u="none" strike="noStrike" cap="none" dirty="0">
                  <a:solidFill>
                    <a:srgbClr val="333333"/>
                  </a:solidFill>
                  <a:latin typeface="Averta" panose="00000500000000000000" pitchFamily="50" charset="0"/>
                  <a:ea typeface="Montserrat"/>
                  <a:cs typeface="Montserrat"/>
                  <a:sym typeface="Montserrat"/>
                </a:rPr>
                <a:t>  </a:t>
              </a:r>
              <a:r>
                <a:rPr lang="es-MX" sz="1600" dirty="0">
                  <a:solidFill>
                    <a:srgbClr val="333333"/>
                  </a:solidFill>
                  <a:latin typeface="Averta" panose="00000500000000000000" pitchFamily="50" charset="0"/>
                  <a:ea typeface="Montserrat"/>
                  <a:cs typeface="Montserrat"/>
                  <a:sym typeface="Montserrat"/>
                </a:rPr>
                <a:t>La captura de la información se realizará directamente en el Sistema de la Cartera Estatal de Programas y Proyectos de Inversión (CEPPI).</a:t>
              </a:r>
            </a:p>
            <a:p>
              <a:pPr lvl="0" algn="just"/>
              <a:r>
                <a:rPr lang="es-MX" sz="1600" b="1" dirty="0">
                  <a:solidFill>
                    <a:srgbClr val="7A1C31"/>
                  </a:solidFill>
                  <a:latin typeface="Averta" panose="00000500000000000000" pitchFamily="50" charset="0"/>
                </a:rPr>
                <a:t>https://sistemas.campeche.gob.mx/proyectos</a:t>
              </a:r>
            </a:p>
          </p:txBody>
        </p:sp>
        <p:pic>
          <p:nvPicPr>
            <p:cNvPr id="115" name="Google Shape;115;p14" descr="image.png"/>
            <p:cNvPicPr preferRelativeResize="0">
              <a:picLocks noChangeAspect="1"/>
            </p:cNvPicPr>
            <p:nvPr/>
          </p:nvPicPr>
          <p:blipFill rotWithShape="1">
            <a:blip r:embed="rId4">
              <a:alphaModFix/>
            </a:blip>
            <a:srcRect/>
            <a:stretch/>
          </p:blipFill>
          <p:spPr>
            <a:xfrm>
              <a:off x="378258" y="2066925"/>
              <a:ext cx="454737" cy="360000"/>
            </a:xfrm>
            <a:prstGeom prst="rect">
              <a:avLst/>
            </a:prstGeom>
            <a:noFill/>
            <a:ln>
              <a:noFill/>
            </a:ln>
          </p:spPr>
        </p:pic>
      </p:grpSp>
      <p:grpSp>
        <p:nvGrpSpPr>
          <p:cNvPr id="4" name="Grupo 3">
            <a:extLst>
              <a:ext uri="{FF2B5EF4-FFF2-40B4-BE49-F238E27FC236}">
                <a16:creationId xmlns:a16="http://schemas.microsoft.com/office/drawing/2014/main" id="{2E90B4B3-552A-4C62-BBE9-7F0CEA947499}"/>
              </a:ext>
            </a:extLst>
          </p:cNvPr>
          <p:cNvGrpSpPr/>
          <p:nvPr/>
        </p:nvGrpSpPr>
        <p:grpSpPr>
          <a:xfrm>
            <a:off x="401942" y="3381129"/>
            <a:ext cx="5367688" cy="984885"/>
            <a:chOff x="425626" y="2935377"/>
            <a:chExt cx="5367688" cy="984885"/>
          </a:xfrm>
        </p:grpSpPr>
        <p:sp>
          <p:nvSpPr>
            <p:cNvPr id="109" name="Google Shape;109;p14"/>
            <p:cNvSpPr txBox="1"/>
            <p:nvPr/>
          </p:nvSpPr>
          <p:spPr>
            <a:xfrm>
              <a:off x="933314" y="2935377"/>
              <a:ext cx="4860000" cy="984885"/>
            </a:xfrm>
            <a:prstGeom prst="rect">
              <a:avLst/>
            </a:prstGeom>
            <a:noFill/>
            <a:ln>
              <a:noFill/>
            </a:ln>
          </p:spPr>
          <p:txBody>
            <a:bodyPr spcFirstLastPara="1" wrap="square" lIns="0" tIns="0" rIns="0" bIns="0" anchor="t" anchorCtr="0">
              <a:spAutoFit/>
            </a:bodyPr>
            <a:lstStyle/>
            <a:p>
              <a:pPr lvl="0" algn="just"/>
              <a:r>
                <a:rPr lang="es-MX" sz="1600" b="1" i="0" u="none" strike="noStrike" cap="none" dirty="0">
                  <a:solidFill>
                    <a:srgbClr val="1A1A1A"/>
                  </a:solidFill>
                  <a:latin typeface="Averta" panose="00000500000000000000" pitchFamily="50" charset="0"/>
                  <a:ea typeface="Montserrat"/>
                  <a:cs typeface="Montserrat"/>
                  <a:sym typeface="Montserrat"/>
                </a:rPr>
                <a:t>Alcance:</a:t>
              </a:r>
              <a:r>
                <a:rPr lang="es-MX" sz="1600" b="0" i="0" u="none" strike="noStrike" cap="none" dirty="0">
                  <a:solidFill>
                    <a:srgbClr val="333333"/>
                  </a:solidFill>
                  <a:latin typeface="Averta" panose="00000500000000000000" pitchFamily="50" charset="0"/>
                  <a:ea typeface="Montserrat"/>
                  <a:cs typeface="Montserrat"/>
                  <a:sym typeface="Montserrat"/>
                </a:rPr>
                <a:t> </a:t>
              </a:r>
              <a:r>
                <a:rPr lang="es-MX" sz="1600" dirty="0">
                  <a:solidFill>
                    <a:srgbClr val="333333"/>
                  </a:solidFill>
                  <a:latin typeface="Averta" panose="00000500000000000000" pitchFamily="50" charset="0"/>
                  <a:ea typeface="Montserrat"/>
                  <a:cs typeface="Montserrat"/>
                  <a:sym typeface="Montserrat"/>
                </a:rPr>
                <a:t>La captura aplica únicamente para programas y proyectos de inversión relacionados con infraestructura y equipamiento. </a:t>
              </a:r>
            </a:p>
            <a:p>
              <a:pPr lvl="0" algn="just"/>
              <a:r>
                <a:rPr lang="es-MX" sz="1600" dirty="0">
                  <a:solidFill>
                    <a:srgbClr val="333333"/>
                  </a:solidFill>
                  <a:latin typeface="Averta" panose="00000500000000000000" pitchFamily="50" charset="0"/>
                  <a:ea typeface="Montserrat"/>
                  <a:cs typeface="Montserrat"/>
                  <a:sym typeface="Montserrat"/>
                </a:rPr>
                <a:t>No deberán registrarse programas sociales.</a:t>
              </a:r>
              <a:endParaRPr lang="es-MX" sz="1600" dirty="0">
                <a:latin typeface="Averta" panose="00000500000000000000" pitchFamily="50" charset="0"/>
              </a:endParaRPr>
            </a:p>
          </p:txBody>
        </p:sp>
        <p:pic>
          <p:nvPicPr>
            <p:cNvPr id="116" name="Google Shape;116;p14" descr="image.png"/>
            <p:cNvPicPr preferRelativeResize="0">
              <a:picLocks noChangeAspect="1"/>
            </p:cNvPicPr>
            <p:nvPr/>
          </p:nvPicPr>
          <p:blipFill rotWithShape="1">
            <a:blip r:embed="rId5">
              <a:alphaModFix/>
            </a:blip>
            <a:srcRect/>
            <a:stretch/>
          </p:blipFill>
          <p:spPr>
            <a:xfrm>
              <a:off x="425626" y="2935377"/>
              <a:ext cx="360000" cy="360000"/>
            </a:xfrm>
            <a:prstGeom prst="rect">
              <a:avLst/>
            </a:prstGeom>
            <a:noFill/>
            <a:ln>
              <a:noFill/>
            </a:ln>
          </p:spPr>
        </p:pic>
      </p:grpSp>
      <p:grpSp>
        <p:nvGrpSpPr>
          <p:cNvPr id="6" name="Grupo 5">
            <a:extLst>
              <a:ext uri="{FF2B5EF4-FFF2-40B4-BE49-F238E27FC236}">
                <a16:creationId xmlns:a16="http://schemas.microsoft.com/office/drawing/2014/main" id="{7212D11A-834E-4518-B566-EDA32155CE38}"/>
              </a:ext>
            </a:extLst>
          </p:cNvPr>
          <p:cNvGrpSpPr/>
          <p:nvPr/>
        </p:nvGrpSpPr>
        <p:grpSpPr>
          <a:xfrm>
            <a:off x="378258" y="4678311"/>
            <a:ext cx="5415056" cy="738664"/>
            <a:chOff x="378258" y="4160849"/>
            <a:chExt cx="5415056" cy="738664"/>
          </a:xfrm>
        </p:grpSpPr>
        <p:sp>
          <p:nvSpPr>
            <p:cNvPr id="110" name="Google Shape;110;p14"/>
            <p:cNvSpPr txBox="1"/>
            <p:nvPr/>
          </p:nvSpPr>
          <p:spPr>
            <a:xfrm>
              <a:off x="933314" y="4160849"/>
              <a:ext cx="4860000" cy="738664"/>
            </a:xfrm>
            <a:prstGeom prst="rect">
              <a:avLst/>
            </a:prstGeom>
            <a:noFill/>
            <a:ln>
              <a:noFill/>
            </a:ln>
          </p:spPr>
          <p:txBody>
            <a:bodyPr spcFirstLastPara="1" wrap="square" lIns="0" tIns="0" rIns="0" bIns="0" anchor="t" anchorCtr="0">
              <a:spAutoFit/>
            </a:bodyPr>
            <a:lstStyle/>
            <a:p>
              <a:pPr lvl="0" algn="just"/>
              <a:r>
                <a:rPr lang="es-MX" sz="1600" b="1" i="0" u="none" strike="noStrike" cap="none" dirty="0">
                  <a:solidFill>
                    <a:srgbClr val="1A1A1A"/>
                  </a:solidFill>
                  <a:latin typeface="Averta" panose="00000500000000000000" pitchFamily="50" charset="0"/>
                  <a:ea typeface="Montserrat"/>
                  <a:cs typeface="Montserrat"/>
                  <a:sym typeface="Montserrat"/>
                </a:rPr>
                <a:t>Certeza Jurídica:</a:t>
              </a:r>
              <a:r>
                <a:rPr lang="es-MX" sz="1600" b="0" i="0" u="none" strike="noStrike" cap="none" dirty="0">
                  <a:solidFill>
                    <a:srgbClr val="333333"/>
                  </a:solidFill>
                  <a:latin typeface="Averta" panose="00000500000000000000" pitchFamily="50" charset="0"/>
                  <a:ea typeface="Montserrat"/>
                  <a:cs typeface="Montserrat"/>
                  <a:sym typeface="Montserrat"/>
                </a:rPr>
                <a:t> </a:t>
              </a:r>
              <a:r>
                <a:rPr lang="es-MX" sz="1600" dirty="0">
                  <a:solidFill>
                    <a:srgbClr val="333333"/>
                  </a:solidFill>
                  <a:latin typeface="Averta" panose="00000500000000000000" pitchFamily="50" charset="0"/>
                  <a:ea typeface="Montserrat"/>
                  <a:cs typeface="Montserrat"/>
                  <a:sym typeface="Montserrat"/>
                </a:rPr>
                <a:t>En esta etapa será necesario presentar la certeza jurídica vigente, cuando la naturaleza del proyecto así lo requiera.</a:t>
              </a:r>
            </a:p>
          </p:txBody>
        </p:sp>
        <p:pic>
          <p:nvPicPr>
            <p:cNvPr id="117" name="Google Shape;117;p14" descr="image.png"/>
            <p:cNvPicPr preferRelativeResize="0">
              <a:picLocks noChangeAspect="1"/>
            </p:cNvPicPr>
            <p:nvPr/>
          </p:nvPicPr>
          <p:blipFill rotWithShape="1">
            <a:blip r:embed="rId6">
              <a:alphaModFix/>
            </a:blip>
            <a:srcRect/>
            <a:stretch/>
          </p:blipFill>
          <p:spPr>
            <a:xfrm>
              <a:off x="378258" y="4160849"/>
              <a:ext cx="454737" cy="360000"/>
            </a:xfrm>
            <a:prstGeom prst="rect">
              <a:avLst/>
            </a:prstGeom>
            <a:noFill/>
            <a:ln>
              <a:noFill/>
            </a:ln>
          </p:spPr>
        </p:pic>
      </p:grpSp>
      <p:grpSp>
        <p:nvGrpSpPr>
          <p:cNvPr id="7" name="Grupo 6">
            <a:extLst>
              <a:ext uri="{FF2B5EF4-FFF2-40B4-BE49-F238E27FC236}">
                <a16:creationId xmlns:a16="http://schemas.microsoft.com/office/drawing/2014/main" id="{A7BDAAEB-90E7-45A1-A304-15F95F8009B6}"/>
              </a:ext>
            </a:extLst>
          </p:cNvPr>
          <p:cNvGrpSpPr/>
          <p:nvPr/>
        </p:nvGrpSpPr>
        <p:grpSpPr>
          <a:xfrm>
            <a:off x="394837" y="5729272"/>
            <a:ext cx="5381898" cy="492443"/>
            <a:chOff x="411416" y="5350583"/>
            <a:chExt cx="5381898" cy="492443"/>
          </a:xfrm>
        </p:grpSpPr>
        <p:sp>
          <p:nvSpPr>
            <p:cNvPr id="111" name="Google Shape;111;p14"/>
            <p:cNvSpPr txBox="1"/>
            <p:nvPr/>
          </p:nvSpPr>
          <p:spPr>
            <a:xfrm>
              <a:off x="933314" y="5350583"/>
              <a:ext cx="4860000" cy="492443"/>
            </a:xfrm>
            <a:prstGeom prst="rect">
              <a:avLst/>
            </a:prstGeom>
            <a:noFill/>
            <a:ln>
              <a:noFill/>
            </a:ln>
          </p:spPr>
          <p:txBody>
            <a:bodyPr spcFirstLastPara="1" wrap="square" lIns="0" tIns="0" rIns="0" bIns="0" anchor="t" anchorCtr="0">
              <a:spAutoFit/>
            </a:bodyPr>
            <a:lstStyle/>
            <a:p>
              <a:pPr lvl="0" algn="just"/>
              <a:r>
                <a:rPr lang="es-MX" sz="1600" b="1" dirty="0">
                  <a:solidFill>
                    <a:srgbClr val="1A1A1A"/>
                  </a:solidFill>
                  <a:latin typeface="Averta" panose="00000500000000000000" pitchFamily="50" charset="0"/>
                  <a:ea typeface="Montserrat"/>
                  <a:cs typeface="Montserrat"/>
                  <a:sym typeface="Montserrat"/>
                </a:rPr>
                <a:t>Fecha límite para la captura de proyectos:</a:t>
              </a:r>
            </a:p>
            <a:p>
              <a:pPr lvl="0" algn="just"/>
              <a:r>
                <a:rPr lang="es-MX" sz="1600" b="1" dirty="0">
                  <a:solidFill>
                    <a:srgbClr val="7A1C31"/>
                  </a:solidFill>
                  <a:latin typeface="Averta" panose="00000500000000000000" pitchFamily="50" charset="0"/>
                  <a:ea typeface="Montserrat"/>
                  <a:cs typeface="Montserrat"/>
                  <a:sym typeface="Montserrat"/>
                </a:rPr>
                <a:t>20 de agosto de 2026.</a:t>
              </a:r>
              <a:endParaRPr lang="es-MX" sz="1600" b="1" dirty="0">
                <a:latin typeface="Averta" panose="00000500000000000000" pitchFamily="50" charset="0"/>
              </a:endParaRPr>
            </a:p>
          </p:txBody>
        </p:sp>
        <p:grpSp>
          <p:nvGrpSpPr>
            <p:cNvPr id="2" name="Grupo 1">
              <a:extLst>
                <a:ext uri="{FF2B5EF4-FFF2-40B4-BE49-F238E27FC236}">
                  <a16:creationId xmlns:a16="http://schemas.microsoft.com/office/drawing/2014/main" id="{3AE798D2-2EFD-4A1C-8F93-76BA0E952AD1}"/>
                </a:ext>
              </a:extLst>
            </p:cNvPr>
            <p:cNvGrpSpPr>
              <a:grpSpLocks noChangeAspect="1"/>
            </p:cNvGrpSpPr>
            <p:nvPr/>
          </p:nvGrpSpPr>
          <p:grpSpPr>
            <a:xfrm>
              <a:off x="411416" y="5350583"/>
              <a:ext cx="388421" cy="360000"/>
              <a:chOff x="771525" y="4620157"/>
              <a:chExt cx="390525" cy="361950"/>
            </a:xfrm>
          </p:grpSpPr>
          <p:pic>
            <p:nvPicPr>
              <p:cNvPr id="118" name="Google Shape;118;p14" descr="image.png"/>
              <p:cNvPicPr preferRelativeResize="0"/>
              <p:nvPr/>
            </p:nvPicPr>
            <p:blipFill rotWithShape="1">
              <a:blip r:embed="rId7">
                <a:alphaModFix/>
              </a:blip>
              <a:srcRect/>
              <a:stretch/>
            </p:blipFill>
            <p:spPr>
              <a:xfrm>
                <a:off x="771525" y="4620157"/>
                <a:ext cx="314325" cy="361950"/>
              </a:xfrm>
              <a:prstGeom prst="rect">
                <a:avLst/>
              </a:prstGeom>
              <a:noFill/>
              <a:ln>
                <a:noFill/>
              </a:ln>
            </p:spPr>
          </p:pic>
          <p:pic>
            <p:nvPicPr>
              <p:cNvPr id="119" name="Google Shape;119;p14" descr="image.png"/>
              <p:cNvPicPr preferRelativeResize="0"/>
              <p:nvPr/>
            </p:nvPicPr>
            <p:blipFill rotWithShape="1">
              <a:blip r:embed="rId8">
                <a:alphaModFix/>
              </a:blip>
              <a:srcRect/>
              <a:stretch/>
            </p:blipFill>
            <p:spPr>
              <a:xfrm>
                <a:off x="990600" y="4758928"/>
                <a:ext cx="171450" cy="171450"/>
              </a:xfrm>
              <a:prstGeom prst="rect">
                <a:avLst/>
              </a:prstGeom>
              <a:noFill/>
              <a:ln>
                <a:noFill/>
              </a:ln>
            </p:spPr>
          </p:pic>
        </p:grpSp>
      </p:grpSp>
      <p:pic>
        <p:nvPicPr>
          <p:cNvPr id="5" name="Imagen 4">
            <a:extLst>
              <a:ext uri="{FF2B5EF4-FFF2-40B4-BE49-F238E27FC236}">
                <a16:creationId xmlns:a16="http://schemas.microsoft.com/office/drawing/2014/main" id="{4D0EE940-5668-4F05-9CFE-6E4685CACD79}"/>
              </a:ext>
            </a:extLst>
          </p:cNvPr>
          <p:cNvPicPr>
            <a:picLocks noChangeAspect="1"/>
          </p:cNvPicPr>
          <p:nvPr/>
        </p:nvPicPr>
        <p:blipFill>
          <a:blip r:embed="rId9"/>
          <a:stretch>
            <a:fillRect/>
          </a:stretch>
        </p:blipFill>
        <p:spPr>
          <a:xfrm>
            <a:off x="3048000" y="66468"/>
            <a:ext cx="2885172" cy="459955"/>
          </a:xfrm>
          <a:prstGeom prst="rect">
            <a:avLst/>
          </a:prstGeom>
        </p:spPr>
      </p:pic>
      <p:grpSp>
        <p:nvGrpSpPr>
          <p:cNvPr id="9" name="Grupo 8">
            <a:extLst>
              <a:ext uri="{FF2B5EF4-FFF2-40B4-BE49-F238E27FC236}">
                <a16:creationId xmlns:a16="http://schemas.microsoft.com/office/drawing/2014/main" id="{5A87B287-66F7-49FA-BF19-DAF8FA81B178}"/>
              </a:ext>
            </a:extLst>
          </p:cNvPr>
          <p:cNvGrpSpPr/>
          <p:nvPr/>
        </p:nvGrpSpPr>
        <p:grpSpPr>
          <a:xfrm>
            <a:off x="6505954" y="2115815"/>
            <a:ext cx="5310046" cy="738664"/>
            <a:chOff x="6570606" y="2115815"/>
            <a:chExt cx="5310046" cy="738664"/>
          </a:xfrm>
        </p:grpSpPr>
        <p:sp>
          <p:nvSpPr>
            <p:cNvPr id="112" name="Google Shape;112;p14"/>
            <p:cNvSpPr txBox="1"/>
            <p:nvPr/>
          </p:nvSpPr>
          <p:spPr>
            <a:xfrm>
              <a:off x="7020652" y="2115815"/>
              <a:ext cx="4860000" cy="738664"/>
            </a:xfrm>
            <a:prstGeom prst="rect">
              <a:avLst/>
            </a:prstGeom>
            <a:noFill/>
            <a:ln>
              <a:noFill/>
            </a:ln>
          </p:spPr>
          <p:txBody>
            <a:bodyPr spcFirstLastPara="1" wrap="square" lIns="0" tIns="0" rIns="0" bIns="0" anchor="t" anchorCtr="0">
              <a:spAutoFit/>
            </a:bodyPr>
            <a:lstStyle/>
            <a:p>
              <a:pPr lvl="0" algn="just"/>
              <a:r>
                <a:rPr lang="es-MX" sz="1600" b="1" i="0" u="none" strike="noStrike" cap="none" dirty="0">
                  <a:solidFill>
                    <a:srgbClr val="1A1A1A"/>
                  </a:solidFill>
                  <a:latin typeface="Averta" panose="00000500000000000000" pitchFamily="50" charset="0"/>
                  <a:ea typeface="Montserrat"/>
                  <a:cs typeface="Montserrat"/>
                  <a:sym typeface="Montserrat"/>
                </a:rPr>
                <a:t>Metodología de captura:</a:t>
              </a:r>
              <a:r>
                <a:rPr lang="es-MX" sz="1600" b="0" i="0" u="none" strike="noStrike" cap="none" dirty="0">
                  <a:solidFill>
                    <a:srgbClr val="333333"/>
                  </a:solidFill>
                  <a:latin typeface="Averta" panose="00000500000000000000" pitchFamily="50" charset="0"/>
                  <a:ea typeface="Montserrat"/>
                  <a:cs typeface="Montserrat"/>
                  <a:sym typeface="Montserrat"/>
                </a:rPr>
                <a:t> </a:t>
              </a:r>
              <a:r>
                <a:rPr lang="es-MX" sz="1600" dirty="0">
                  <a:solidFill>
                    <a:srgbClr val="333333"/>
                  </a:solidFill>
                  <a:latin typeface="Averta" panose="00000500000000000000" pitchFamily="50" charset="0"/>
                  <a:ea typeface="Montserrat"/>
                  <a:cs typeface="Montserrat"/>
                  <a:sym typeface="Montserrat"/>
                </a:rPr>
                <a:t>Se revisará la información mínima requerida para el registro de proyectos en el Sistema CEPPI.</a:t>
              </a:r>
              <a:endParaRPr lang="es-MX" sz="1600" dirty="0">
                <a:latin typeface="Averta" panose="00000500000000000000" pitchFamily="50" charset="0"/>
              </a:endParaRPr>
            </a:p>
          </p:txBody>
        </p:sp>
        <p:sp>
          <p:nvSpPr>
            <p:cNvPr id="8" name="Elipse 7">
              <a:extLst>
                <a:ext uri="{FF2B5EF4-FFF2-40B4-BE49-F238E27FC236}">
                  <a16:creationId xmlns:a16="http://schemas.microsoft.com/office/drawing/2014/main" id="{1E5AE0DA-B332-43C7-8888-CC5757FE85B2}"/>
                </a:ext>
              </a:extLst>
            </p:cNvPr>
            <p:cNvSpPr>
              <a:spLocks noChangeAspect="1"/>
            </p:cNvSpPr>
            <p:nvPr/>
          </p:nvSpPr>
          <p:spPr>
            <a:xfrm>
              <a:off x="6570606" y="2115815"/>
              <a:ext cx="360000" cy="360000"/>
            </a:xfrm>
            <a:prstGeom prst="ellipse">
              <a:avLst/>
            </a:prstGeom>
            <a:solidFill>
              <a:srgbClr val="7A1C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latin typeface="Averta Black" panose="00000A00000000000000" pitchFamily="50" charset="0"/>
                </a:rPr>
                <a:t>1</a:t>
              </a:r>
            </a:p>
          </p:txBody>
        </p:sp>
      </p:grpSp>
      <p:grpSp>
        <p:nvGrpSpPr>
          <p:cNvPr id="10" name="Grupo 9">
            <a:extLst>
              <a:ext uri="{FF2B5EF4-FFF2-40B4-BE49-F238E27FC236}">
                <a16:creationId xmlns:a16="http://schemas.microsoft.com/office/drawing/2014/main" id="{35994DDE-DA05-4C5A-A20E-F4573D9A1963}"/>
              </a:ext>
            </a:extLst>
          </p:cNvPr>
          <p:cNvGrpSpPr/>
          <p:nvPr/>
        </p:nvGrpSpPr>
        <p:grpSpPr>
          <a:xfrm>
            <a:off x="6505954" y="3437371"/>
            <a:ext cx="5310046" cy="738664"/>
            <a:chOff x="6570606" y="3400811"/>
            <a:chExt cx="5310046" cy="738664"/>
          </a:xfrm>
        </p:grpSpPr>
        <p:sp>
          <p:nvSpPr>
            <p:cNvPr id="113" name="Google Shape;113;p14"/>
            <p:cNvSpPr txBox="1"/>
            <p:nvPr/>
          </p:nvSpPr>
          <p:spPr>
            <a:xfrm>
              <a:off x="7020652" y="3400811"/>
              <a:ext cx="4860000" cy="738664"/>
            </a:xfrm>
            <a:prstGeom prst="rect">
              <a:avLst/>
            </a:prstGeom>
            <a:noFill/>
            <a:ln>
              <a:noFill/>
            </a:ln>
          </p:spPr>
          <p:txBody>
            <a:bodyPr spcFirstLastPara="1" wrap="square" lIns="0" tIns="0" rIns="0" bIns="0" anchor="t" anchorCtr="0">
              <a:spAutoFit/>
            </a:bodyPr>
            <a:lstStyle/>
            <a:p>
              <a:pPr lvl="0" algn="just"/>
              <a:r>
                <a:rPr lang="es-MX" sz="1600" b="1" i="0" u="none" strike="noStrike" cap="none" dirty="0">
                  <a:solidFill>
                    <a:srgbClr val="1A1A1A"/>
                  </a:solidFill>
                  <a:latin typeface="Averta" panose="00000500000000000000" pitchFamily="50" charset="0"/>
                  <a:ea typeface="Montserrat"/>
                  <a:cs typeface="Montserrat"/>
                  <a:sym typeface="Montserrat"/>
                </a:rPr>
                <a:t>Priorización de campos:</a:t>
              </a:r>
              <a:r>
                <a:rPr lang="es-MX" sz="1600" b="0" i="0" u="none" strike="noStrike" cap="none" dirty="0">
                  <a:solidFill>
                    <a:srgbClr val="333333"/>
                  </a:solidFill>
                  <a:latin typeface="Averta" panose="00000500000000000000" pitchFamily="50" charset="0"/>
                  <a:ea typeface="Montserrat"/>
                  <a:cs typeface="Montserrat"/>
                  <a:sym typeface="Montserrat"/>
                </a:rPr>
                <a:t>  </a:t>
              </a:r>
              <a:r>
                <a:rPr lang="es-MX" sz="1600" dirty="0">
                  <a:solidFill>
                    <a:srgbClr val="333333"/>
                  </a:solidFill>
                  <a:latin typeface="Averta" panose="00000500000000000000" pitchFamily="50" charset="0"/>
                  <a:ea typeface="Montserrat"/>
                  <a:cs typeface="Montserrat"/>
                  <a:sym typeface="Montserrat"/>
                </a:rPr>
                <a:t>Se identificarán los campos obligatorios que deberán capturarse durante esta etapa.</a:t>
              </a:r>
            </a:p>
          </p:txBody>
        </p:sp>
        <p:sp>
          <p:nvSpPr>
            <p:cNvPr id="33" name="Elipse 32">
              <a:extLst>
                <a:ext uri="{FF2B5EF4-FFF2-40B4-BE49-F238E27FC236}">
                  <a16:creationId xmlns:a16="http://schemas.microsoft.com/office/drawing/2014/main" id="{15538D14-9277-4C9D-8B2D-4A6FE1C180AC}"/>
                </a:ext>
              </a:extLst>
            </p:cNvPr>
            <p:cNvSpPr>
              <a:spLocks noChangeAspect="1"/>
            </p:cNvSpPr>
            <p:nvPr/>
          </p:nvSpPr>
          <p:spPr>
            <a:xfrm>
              <a:off x="6570606" y="3400811"/>
              <a:ext cx="360000" cy="360000"/>
            </a:xfrm>
            <a:prstGeom prst="ellipse">
              <a:avLst/>
            </a:prstGeom>
            <a:solidFill>
              <a:srgbClr val="7A1C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latin typeface="Averta Black" panose="00000A00000000000000" pitchFamily="50" charset="0"/>
                </a:rPr>
                <a:t>2</a:t>
              </a:r>
            </a:p>
          </p:txBody>
        </p:sp>
      </p:grpSp>
      <p:grpSp>
        <p:nvGrpSpPr>
          <p:cNvPr id="11" name="Grupo 10">
            <a:extLst>
              <a:ext uri="{FF2B5EF4-FFF2-40B4-BE49-F238E27FC236}">
                <a16:creationId xmlns:a16="http://schemas.microsoft.com/office/drawing/2014/main" id="{1A7D2A11-D449-43B5-8F26-6730041BB184}"/>
              </a:ext>
            </a:extLst>
          </p:cNvPr>
          <p:cNvGrpSpPr/>
          <p:nvPr/>
        </p:nvGrpSpPr>
        <p:grpSpPr>
          <a:xfrm>
            <a:off x="6505954" y="4758928"/>
            <a:ext cx="5310046" cy="738664"/>
            <a:chOff x="6570606" y="4758928"/>
            <a:chExt cx="5310046" cy="738664"/>
          </a:xfrm>
        </p:grpSpPr>
        <p:sp>
          <p:nvSpPr>
            <p:cNvPr id="114" name="Google Shape;114;p14"/>
            <p:cNvSpPr txBox="1"/>
            <p:nvPr/>
          </p:nvSpPr>
          <p:spPr>
            <a:xfrm>
              <a:off x="7020652" y="4758928"/>
              <a:ext cx="4860000" cy="738664"/>
            </a:xfrm>
            <a:prstGeom prst="rect">
              <a:avLst/>
            </a:prstGeom>
            <a:noFill/>
            <a:ln>
              <a:noFill/>
            </a:ln>
          </p:spPr>
          <p:txBody>
            <a:bodyPr spcFirstLastPara="1" wrap="square" lIns="0" tIns="0" rIns="0" bIns="0" anchor="t" anchorCtr="0">
              <a:spAutoFit/>
            </a:bodyPr>
            <a:lstStyle/>
            <a:p>
              <a:pPr lvl="0" algn="just"/>
              <a:r>
                <a:rPr lang="es-MX" sz="1600" b="1" i="0" u="none" strike="noStrike" cap="none" dirty="0">
                  <a:solidFill>
                    <a:srgbClr val="1A1A1A"/>
                  </a:solidFill>
                  <a:latin typeface="Averta" panose="00000500000000000000" pitchFamily="50" charset="0"/>
                  <a:ea typeface="Montserrat"/>
                  <a:cs typeface="Montserrat"/>
                  <a:sym typeface="Montserrat"/>
                </a:rPr>
                <a:t>Metodología y vinculación técnica:</a:t>
              </a:r>
              <a:r>
                <a:rPr lang="es-MX" sz="1600" dirty="0">
                  <a:solidFill>
                    <a:srgbClr val="333333"/>
                  </a:solidFill>
                  <a:latin typeface="Averta" panose="00000500000000000000" pitchFamily="50" charset="0"/>
                  <a:ea typeface="Montserrat"/>
                  <a:cs typeface="Montserrat"/>
                  <a:sym typeface="Montserrat"/>
                </a:rPr>
                <a:t> Alineación de los proyectos con los Programas Estatales de Inversión y la </a:t>
              </a:r>
              <a:r>
                <a:rPr lang="es-MX" sz="1600" b="1" dirty="0">
                  <a:solidFill>
                    <a:srgbClr val="333333"/>
                  </a:solidFill>
                  <a:latin typeface="Averta" panose="00000500000000000000" pitchFamily="50" charset="0"/>
                  <a:ea typeface="Montserrat"/>
                  <a:cs typeface="Montserrat"/>
                  <a:sym typeface="Montserrat"/>
                </a:rPr>
                <a:t>clave presupuestal </a:t>
              </a:r>
              <a:r>
                <a:rPr lang="es-MX" sz="1600" dirty="0">
                  <a:solidFill>
                    <a:srgbClr val="333333"/>
                  </a:solidFill>
                  <a:latin typeface="Averta" panose="00000500000000000000" pitchFamily="50" charset="0"/>
                  <a:ea typeface="Montserrat"/>
                  <a:cs typeface="Montserrat"/>
                  <a:sym typeface="Montserrat"/>
                </a:rPr>
                <a:t>correspondiente.</a:t>
              </a:r>
              <a:endParaRPr lang="es-MX" sz="1600" dirty="0">
                <a:latin typeface="Averta" panose="00000500000000000000" pitchFamily="50" charset="0"/>
              </a:endParaRPr>
            </a:p>
          </p:txBody>
        </p:sp>
        <p:sp>
          <p:nvSpPr>
            <p:cNvPr id="34" name="Elipse 33">
              <a:extLst>
                <a:ext uri="{FF2B5EF4-FFF2-40B4-BE49-F238E27FC236}">
                  <a16:creationId xmlns:a16="http://schemas.microsoft.com/office/drawing/2014/main" id="{A8562B17-6A1B-424C-8C74-E66E16E561C2}"/>
                </a:ext>
              </a:extLst>
            </p:cNvPr>
            <p:cNvSpPr>
              <a:spLocks noChangeAspect="1"/>
            </p:cNvSpPr>
            <p:nvPr/>
          </p:nvSpPr>
          <p:spPr>
            <a:xfrm>
              <a:off x="6570606" y="4758928"/>
              <a:ext cx="360000" cy="360000"/>
            </a:xfrm>
            <a:prstGeom prst="ellipse">
              <a:avLst/>
            </a:prstGeom>
            <a:solidFill>
              <a:srgbClr val="7A1C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latin typeface="Averta Black" panose="00000A00000000000000" pitchFamily="50" charset="0"/>
                </a:rPr>
                <a:t>3</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48640" y="685800"/>
            <a:ext cx="10058400" cy="457200"/>
          </a:xfrm>
          <a:prstGeom prst="rect">
            <a:avLst/>
          </a:prstGeom>
          <a:noFill/>
          <a:ln/>
        </p:spPr>
        <p:txBody>
          <a:bodyPr wrap="square" rtlCol="0" anchor="ctr">
            <a:spAutoFit/>
          </a:bodyPr>
          <a:lstStyle/>
          <a:p>
            <a:r>
              <a:rPr lang="es-MX" sz="3000" b="1" dirty="0">
                <a:solidFill>
                  <a:srgbClr val="7A1C31"/>
                </a:solidFill>
                <a:latin typeface="Averta Black" panose="00000A00000000000000" pitchFamily="50" charset="0"/>
                <a:ea typeface="Cambria" pitchFamily="34" charset="-122"/>
              </a:rPr>
              <a:t>Información General del Proyecto</a:t>
            </a:r>
          </a:p>
        </p:txBody>
      </p:sp>
      <p:sp>
        <p:nvSpPr>
          <p:cNvPr id="4" name="Shape 2"/>
          <p:cNvSpPr/>
          <p:nvPr/>
        </p:nvSpPr>
        <p:spPr>
          <a:xfrm>
            <a:off x="548640" y="1417320"/>
            <a:ext cx="11064240" cy="1115568"/>
          </a:xfrm>
          <a:prstGeom prst="roundRect">
            <a:avLst>
              <a:gd name="adj" fmla="val 6557"/>
            </a:avLst>
          </a:prstGeom>
          <a:solidFill>
            <a:srgbClr val="FCF6F5"/>
          </a:solidFill>
          <a:ln w="9525">
            <a:solidFill>
              <a:srgbClr val="E9E3E1"/>
            </a:solidFill>
            <a:prstDash val="solid"/>
          </a:ln>
        </p:spPr>
      </p:sp>
      <p:grpSp>
        <p:nvGrpSpPr>
          <p:cNvPr id="19" name="Grupo 18">
            <a:extLst>
              <a:ext uri="{FF2B5EF4-FFF2-40B4-BE49-F238E27FC236}">
                <a16:creationId xmlns:a16="http://schemas.microsoft.com/office/drawing/2014/main" id="{DB738F6F-F0A3-4A04-8E9D-D30A217CEE7A}"/>
              </a:ext>
            </a:extLst>
          </p:cNvPr>
          <p:cNvGrpSpPr/>
          <p:nvPr/>
        </p:nvGrpSpPr>
        <p:grpSpPr>
          <a:xfrm>
            <a:off x="868680" y="1490472"/>
            <a:ext cx="10548000" cy="969264"/>
            <a:chOff x="868680" y="1554480"/>
            <a:chExt cx="10612120" cy="969264"/>
          </a:xfrm>
        </p:grpSpPr>
        <p:sp>
          <p:nvSpPr>
            <p:cNvPr id="5" name="Text 3"/>
            <p:cNvSpPr/>
            <p:nvPr/>
          </p:nvSpPr>
          <p:spPr>
            <a:xfrm>
              <a:off x="868680" y="1554480"/>
              <a:ext cx="9692640" cy="384048"/>
            </a:xfrm>
            <a:prstGeom prst="rect">
              <a:avLst/>
            </a:prstGeom>
            <a:noFill/>
            <a:ln/>
          </p:spPr>
          <p:txBody>
            <a:bodyPr wrap="square" rtlCol="0" anchor="ctr"/>
            <a:lstStyle/>
            <a:p>
              <a:pPr marL="0" indent="0">
                <a:buNone/>
              </a:pPr>
              <a:r>
                <a:rPr lang="es-MX" sz="1600" b="1" dirty="0">
                  <a:solidFill>
                    <a:srgbClr val="7A1C31"/>
                  </a:solidFill>
                  <a:latin typeface="Averta" panose="00000500000000000000" pitchFamily="50" charset="0"/>
                  <a:ea typeface="Calibri" pitchFamily="34" charset="-122"/>
                  <a:cs typeface="Calibri" pitchFamily="34" charset="-120"/>
                </a:rPr>
                <a:t>Nombre del Proyecto</a:t>
              </a:r>
              <a:endParaRPr lang="es-MX" sz="1600" dirty="0">
                <a:solidFill>
                  <a:srgbClr val="7A1C31"/>
                </a:solidFill>
                <a:latin typeface="Averta" panose="00000500000000000000" pitchFamily="50" charset="0"/>
              </a:endParaRPr>
            </a:p>
          </p:txBody>
        </p:sp>
        <p:sp>
          <p:nvSpPr>
            <p:cNvPr id="6" name="Text 4"/>
            <p:cNvSpPr/>
            <p:nvPr/>
          </p:nvSpPr>
          <p:spPr>
            <a:xfrm>
              <a:off x="868680" y="1929384"/>
              <a:ext cx="10612120" cy="594360"/>
            </a:xfrm>
            <a:prstGeom prst="rect">
              <a:avLst/>
            </a:prstGeom>
            <a:noFill/>
            <a:ln/>
          </p:spPr>
          <p:txBody>
            <a:bodyPr wrap="square" rtlCol="0" anchor="t"/>
            <a:lstStyle/>
            <a:p>
              <a:pPr marL="342900" indent="-342900">
                <a:lnSpc>
                  <a:spcPct val="108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Estructura recomendada: A</a:t>
              </a:r>
              <a:r>
                <a:rPr lang="es-MX" sz="1600" b="1" dirty="0">
                  <a:solidFill>
                    <a:srgbClr val="555555"/>
                  </a:solidFill>
                  <a:latin typeface="Averta" panose="00000500000000000000" pitchFamily="50" charset="0"/>
                  <a:ea typeface="Calibri" pitchFamily="34" charset="-122"/>
                  <a:cs typeface="Calibri" pitchFamily="34" charset="-120"/>
                </a:rPr>
                <a:t>cción</a:t>
              </a:r>
              <a:r>
                <a:rPr lang="es-MX" sz="1600" dirty="0">
                  <a:solidFill>
                    <a:srgbClr val="555555"/>
                  </a:solidFill>
                  <a:latin typeface="Averta" panose="00000500000000000000" pitchFamily="50" charset="0"/>
                  <a:ea typeface="Calibri" pitchFamily="34" charset="-122"/>
                  <a:cs typeface="Calibri" pitchFamily="34" charset="-120"/>
                </a:rPr>
                <a:t> derivada de un </a:t>
              </a:r>
              <a:r>
                <a:rPr lang="es-MX" sz="1600" b="1" dirty="0">
                  <a:solidFill>
                    <a:srgbClr val="555555"/>
                  </a:solidFill>
                  <a:latin typeface="Averta" panose="00000500000000000000" pitchFamily="50" charset="0"/>
                  <a:ea typeface="Calibri" pitchFamily="34" charset="-122"/>
                  <a:cs typeface="Calibri" pitchFamily="34" charset="-120"/>
                </a:rPr>
                <a:t>verbo</a:t>
              </a:r>
              <a:r>
                <a:rPr lang="es-MX" sz="1600" dirty="0">
                  <a:solidFill>
                    <a:srgbClr val="555555"/>
                  </a:solidFill>
                  <a:latin typeface="Averta" panose="00000500000000000000" pitchFamily="50" charset="0"/>
                  <a:ea typeface="Calibri" pitchFamily="34" charset="-122"/>
                  <a:cs typeface="Calibri" pitchFamily="34" charset="-120"/>
                </a:rPr>
                <a:t> + </a:t>
              </a:r>
              <a:r>
                <a:rPr lang="es-MX" sz="1600" b="1" dirty="0">
                  <a:solidFill>
                    <a:srgbClr val="555555"/>
                  </a:solidFill>
                  <a:latin typeface="Averta" panose="00000500000000000000" pitchFamily="50" charset="0"/>
                  <a:ea typeface="Calibri" pitchFamily="34" charset="-122"/>
                  <a:cs typeface="Calibri" pitchFamily="34" charset="-120"/>
                </a:rPr>
                <a:t>objeto de intervención </a:t>
              </a:r>
              <a:r>
                <a:rPr lang="es-MX" sz="1600" dirty="0">
                  <a:solidFill>
                    <a:srgbClr val="555555"/>
                  </a:solidFill>
                  <a:latin typeface="Averta" panose="00000500000000000000" pitchFamily="50" charset="0"/>
                  <a:ea typeface="Calibri" pitchFamily="34" charset="-122"/>
                  <a:cs typeface="Calibri" pitchFamily="34" charset="-120"/>
                </a:rPr>
                <a:t>+ </a:t>
              </a:r>
              <a:r>
                <a:rPr lang="es-MX" sz="1600" b="1" dirty="0">
                  <a:solidFill>
                    <a:srgbClr val="555555"/>
                  </a:solidFill>
                  <a:latin typeface="Averta" panose="00000500000000000000" pitchFamily="50" charset="0"/>
                  <a:ea typeface="Calibri" pitchFamily="34" charset="-122"/>
                  <a:cs typeface="Calibri" pitchFamily="34" charset="-120"/>
                </a:rPr>
                <a:t>localidad</a:t>
              </a:r>
              <a:r>
                <a:rPr lang="es-MX" sz="1600" dirty="0">
                  <a:solidFill>
                    <a:srgbClr val="555555"/>
                  </a:solidFill>
                  <a:latin typeface="Averta" panose="00000500000000000000" pitchFamily="50" charset="0"/>
                  <a:ea typeface="Calibri" pitchFamily="34" charset="-122"/>
                  <a:cs typeface="Calibri" pitchFamily="34" charset="-120"/>
                </a:rPr>
                <a:t> + </a:t>
              </a:r>
              <a:r>
                <a:rPr lang="es-MX" sz="1600" b="1" dirty="0">
                  <a:solidFill>
                    <a:srgbClr val="555555"/>
                  </a:solidFill>
                  <a:latin typeface="Averta" panose="00000500000000000000" pitchFamily="50" charset="0"/>
                  <a:ea typeface="Calibri" pitchFamily="34" charset="-122"/>
                  <a:cs typeface="Calibri" pitchFamily="34" charset="-120"/>
                </a:rPr>
                <a:t>municipio</a:t>
              </a:r>
              <a:endParaRPr lang="es-MX" sz="1600" b="1" dirty="0">
                <a:latin typeface="Averta" panose="00000500000000000000" pitchFamily="50" charset="0"/>
              </a:endParaRPr>
            </a:p>
            <a:p>
              <a:pPr marL="342900" indent="-342900">
                <a:lnSpc>
                  <a:spcPct val="108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Ej.: “</a:t>
              </a:r>
              <a:r>
                <a:rPr lang="es-MX" sz="1600" b="1" dirty="0">
                  <a:solidFill>
                    <a:srgbClr val="555555"/>
                  </a:solidFill>
                  <a:latin typeface="Averta" panose="00000500000000000000" pitchFamily="50" charset="0"/>
                  <a:ea typeface="Calibri" pitchFamily="34" charset="-122"/>
                  <a:cs typeface="Calibri" pitchFamily="34" charset="-120"/>
                </a:rPr>
                <a:t>Construcción</a:t>
              </a:r>
              <a:r>
                <a:rPr lang="es-MX" sz="1600" dirty="0">
                  <a:solidFill>
                    <a:srgbClr val="555555"/>
                  </a:solidFill>
                  <a:latin typeface="Averta" panose="00000500000000000000" pitchFamily="50" charset="0"/>
                  <a:ea typeface="Calibri" pitchFamily="34" charset="-122"/>
                  <a:cs typeface="Calibri" pitchFamily="34" charset="-120"/>
                </a:rPr>
                <a:t> de </a:t>
              </a:r>
              <a:r>
                <a:rPr lang="es-MX" sz="1600" b="1" dirty="0">
                  <a:solidFill>
                    <a:srgbClr val="555555"/>
                  </a:solidFill>
                  <a:latin typeface="Averta" panose="00000500000000000000" pitchFamily="50" charset="0"/>
                  <a:ea typeface="Calibri" pitchFamily="34" charset="-122"/>
                  <a:cs typeface="Calibri" pitchFamily="34" charset="-120"/>
                </a:rPr>
                <a:t>pavimentación</a:t>
              </a:r>
              <a:r>
                <a:rPr lang="es-MX" sz="1600" dirty="0">
                  <a:solidFill>
                    <a:srgbClr val="555555"/>
                  </a:solidFill>
                  <a:latin typeface="Averta" panose="00000500000000000000" pitchFamily="50" charset="0"/>
                  <a:ea typeface="Calibri" pitchFamily="34" charset="-122"/>
                  <a:cs typeface="Calibri" pitchFamily="34" charset="-120"/>
                </a:rPr>
                <a:t>, localidad </a:t>
              </a:r>
              <a:r>
                <a:rPr lang="es-MX" sz="1600" b="1" dirty="0">
                  <a:solidFill>
                    <a:srgbClr val="555555"/>
                  </a:solidFill>
                  <a:latin typeface="Averta" panose="00000500000000000000" pitchFamily="50" charset="0"/>
                  <a:ea typeface="Calibri" pitchFamily="34" charset="-122"/>
                  <a:cs typeface="Calibri" pitchFamily="34" charset="-120"/>
                </a:rPr>
                <a:t>Dzitbalché</a:t>
              </a:r>
              <a:r>
                <a:rPr lang="es-MX" sz="1600" dirty="0">
                  <a:solidFill>
                    <a:srgbClr val="555555"/>
                  </a:solidFill>
                  <a:latin typeface="Averta" panose="00000500000000000000" pitchFamily="50" charset="0"/>
                  <a:ea typeface="Calibri" pitchFamily="34" charset="-122"/>
                  <a:cs typeface="Calibri" pitchFamily="34" charset="-120"/>
                </a:rPr>
                <a:t>, municipio de </a:t>
              </a:r>
              <a:r>
                <a:rPr lang="es-MX" sz="1600" b="1" dirty="0">
                  <a:solidFill>
                    <a:srgbClr val="555555"/>
                  </a:solidFill>
                  <a:latin typeface="Averta" panose="00000500000000000000" pitchFamily="50" charset="0"/>
                  <a:ea typeface="Calibri" pitchFamily="34" charset="-122"/>
                  <a:cs typeface="Calibri" pitchFamily="34" charset="-120"/>
                </a:rPr>
                <a:t>Dzitbalché</a:t>
              </a:r>
              <a:r>
                <a:rPr lang="es-MX" sz="1600" dirty="0">
                  <a:solidFill>
                    <a:srgbClr val="555555"/>
                  </a:solidFill>
                  <a:latin typeface="Averta" panose="00000500000000000000" pitchFamily="50" charset="0"/>
                  <a:ea typeface="Calibri" pitchFamily="34" charset="-122"/>
                  <a:cs typeface="Calibri" pitchFamily="34" charset="-120"/>
                </a:rPr>
                <a:t>”</a:t>
              </a:r>
              <a:endParaRPr lang="es-MX" sz="1600" dirty="0">
                <a:latin typeface="Averta" panose="00000500000000000000" pitchFamily="50" charset="0"/>
              </a:endParaRPr>
            </a:p>
          </p:txBody>
        </p:sp>
      </p:grpSp>
      <p:sp>
        <p:nvSpPr>
          <p:cNvPr id="7" name="Shape 5"/>
          <p:cNvSpPr/>
          <p:nvPr/>
        </p:nvSpPr>
        <p:spPr>
          <a:xfrm>
            <a:off x="548640" y="2697480"/>
            <a:ext cx="11064240" cy="1115568"/>
          </a:xfrm>
          <a:prstGeom prst="roundRect">
            <a:avLst>
              <a:gd name="adj" fmla="val 6557"/>
            </a:avLst>
          </a:prstGeom>
          <a:solidFill>
            <a:srgbClr val="FCF6F5"/>
          </a:solidFill>
          <a:ln w="9525">
            <a:solidFill>
              <a:srgbClr val="E9E3E1"/>
            </a:solidFill>
            <a:prstDash val="solid"/>
          </a:ln>
        </p:spPr>
      </p:sp>
      <p:grpSp>
        <p:nvGrpSpPr>
          <p:cNvPr id="20" name="Grupo 19">
            <a:extLst>
              <a:ext uri="{FF2B5EF4-FFF2-40B4-BE49-F238E27FC236}">
                <a16:creationId xmlns:a16="http://schemas.microsoft.com/office/drawing/2014/main" id="{C082646D-7522-4A39-82E1-AF9A4E65B482}"/>
              </a:ext>
            </a:extLst>
          </p:cNvPr>
          <p:cNvGrpSpPr/>
          <p:nvPr/>
        </p:nvGrpSpPr>
        <p:grpSpPr>
          <a:xfrm>
            <a:off x="868680" y="2770632"/>
            <a:ext cx="10548000" cy="969264"/>
            <a:chOff x="868680" y="2834640"/>
            <a:chExt cx="9966960" cy="969264"/>
          </a:xfrm>
        </p:grpSpPr>
        <p:sp>
          <p:nvSpPr>
            <p:cNvPr id="8" name="Text 6"/>
            <p:cNvSpPr/>
            <p:nvPr/>
          </p:nvSpPr>
          <p:spPr>
            <a:xfrm>
              <a:off x="868680" y="2834640"/>
              <a:ext cx="9692640" cy="384048"/>
            </a:xfrm>
            <a:prstGeom prst="rect">
              <a:avLst/>
            </a:prstGeom>
            <a:noFill/>
            <a:ln/>
          </p:spPr>
          <p:txBody>
            <a:bodyPr wrap="square" rtlCol="0" anchor="ctr"/>
            <a:lstStyle/>
            <a:p>
              <a:pPr marL="0" indent="0">
                <a:buNone/>
              </a:pPr>
              <a:r>
                <a:rPr lang="es-MX" sz="1600" b="1" dirty="0">
                  <a:solidFill>
                    <a:srgbClr val="7A1C31"/>
                  </a:solidFill>
                  <a:latin typeface="Averta" panose="00000500000000000000" pitchFamily="50" charset="0"/>
                  <a:ea typeface="Calibri" pitchFamily="34" charset="-122"/>
                  <a:cs typeface="Calibri" pitchFamily="34" charset="-120"/>
                </a:rPr>
                <a:t>Problemática a resolver</a:t>
              </a:r>
              <a:endParaRPr lang="es-MX" sz="1600" dirty="0">
                <a:solidFill>
                  <a:srgbClr val="7A1C31"/>
                </a:solidFill>
                <a:latin typeface="Averta" panose="00000500000000000000" pitchFamily="50" charset="0"/>
              </a:endParaRPr>
            </a:p>
          </p:txBody>
        </p:sp>
        <p:sp>
          <p:nvSpPr>
            <p:cNvPr id="9" name="Text 7"/>
            <p:cNvSpPr/>
            <p:nvPr/>
          </p:nvSpPr>
          <p:spPr>
            <a:xfrm>
              <a:off x="868680" y="3209544"/>
              <a:ext cx="9966960" cy="594360"/>
            </a:xfrm>
            <a:prstGeom prst="rect">
              <a:avLst/>
            </a:prstGeom>
            <a:noFill/>
            <a:ln/>
          </p:spPr>
          <p:txBody>
            <a:bodyPr wrap="square" rtlCol="0" anchor="t"/>
            <a:lstStyle/>
            <a:p>
              <a:pPr marL="342900" indent="-342900">
                <a:lnSpc>
                  <a:spcPct val="108000"/>
                </a:lnSpc>
                <a:buSzPct val="100000"/>
                <a:buChar char="•"/>
              </a:pPr>
              <a:r>
                <a:rPr lang="es-MX" sz="1600" b="1" dirty="0">
                  <a:solidFill>
                    <a:srgbClr val="555555"/>
                  </a:solidFill>
                  <a:latin typeface="Averta" panose="00000500000000000000" pitchFamily="50" charset="0"/>
                  <a:ea typeface="Calibri" pitchFamily="34" charset="-122"/>
                  <a:cs typeface="Calibri" pitchFamily="34" charset="-120"/>
                </a:rPr>
                <a:t>Redacción breve </a:t>
              </a:r>
              <a:r>
                <a:rPr lang="es-MX" sz="1600" dirty="0">
                  <a:solidFill>
                    <a:srgbClr val="555555"/>
                  </a:solidFill>
                  <a:latin typeface="Averta" panose="00000500000000000000" pitchFamily="50" charset="0"/>
                  <a:ea typeface="Calibri" pitchFamily="34" charset="-122"/>
                  <a:cs typeface="Calibri" pitchFamily="34" charset="-120"/>
                </a:rPr>
                <a:t>de la necesidad o problemática que se pretende atender.</a:t>
              </a:r>
            </a:p>
            <a:p>
              <a:pPr marL="342900" indent="-342900">
                <a:lnSpc>
                  <a:spcPct val="108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No describir las obras/acciones a realizar</a:t>
              </a:r>
              <a:endParaRPr lang="es-MX" sz="1600" dirty="0">
                <a:latin typeface="Averta" panose="00000500000000000000" pitchFamily="50" charset="0"/>
              </a:endParaRPr>
            </a:p>
          </p:txBody>
        </p:sp>
      </p:grpSp>
      <p:sp>
        <p:nvSpPr>
          <p:cNvPr id="10" name="Shape 8"/>
          <p:cNvSpPr/>
          <p:nvPr/>
        </p:nvSpPr>
        <p:spPr>
          <a:xfrm>
            <a:off x="548640" y="3977640"/>
            <a:ext cx="11064240" cy="1115568"/>
          </a:xfrm>
          <a:prstGeom prst="roundRect">
            <a:avLst>
              <a:gd name="adj" fmla="val 6557"/>
            </a:avLst>
          </a:prstGeom>
          <a:solidFill>
            <a:srgbClr val="FCF6F5"/>
          </a:solidFill>
          <a:ln w="9525">
            <a:solidFill>
              <a:srgbClr val="E9E3E1"/>
            </a:solidFill>
            <a:prstDash val="solid"/>
          </a:ln>
        </p:spPr>
      </p:sp>
      <p:grpSp>
        <p:nvGrpSpPr>
          <p:cNvPr id="21" name="Grupo 20">
            <a:extLst>
              <a:ext uri="{FF2B5EF4-FFF2-40B4-BE49-F238E27FC236}">
                <a16:creationId xmlns:a16="http://schemas.microsoft.com/office/drawing/2014/main" id="{8513B09C-C219-4876-BA6A-A60EDDD69B4C}"/>
              </a:ext>
            </a:extLst>
          </p:cNvPr>
          <p:cNvGrpSpPr/>
          <p:nvPr/>
        </p:nvGrpSpPr>
        <p:grpSpPr>
          <a:xfrm>
            <a:off x="868680" y="4050792"/>
            <a:ext cx="10548000" cy="969264"/>
            <a:chOff x="868680" y="4114800"/>
            <a:chExt cx="10454640" cy="969264"/>
          </a:xfrm>
        </p:grpSpPr>
        <p:sp>
          <p:nvSpPr>
            <p:cNvPr id="11" name="Text 9"/>
            <p:cNvSpPr/>
            <p:nvPr/>
          </p:nvSpPr>
          <p:spPr>
            <a:xfrm>
              <a:off x="868680" y="4114800"/>
              <a:ext cx="9692640" cy="384048"/>
            </a:xfrm>
            <a:prstGeom prst="rect">
              <a:avLst/>
            </a:prstGeom>
            <a:noFill/>
            <a:ln/>
          </p:spPr>
          <p:txBody>
            <a:bodyPr wrap="square" rtlCol="0" anchor="ctr"/>
            <a:lstStyle/>
            <a:p>
              <a:pPr marL="0" indent="0">
                <a:buNone/>
              </a:pPr>
              <a:r>
                <a:rPr lang="es-MX" sz="1600" b="1" dirty="0">
                  <a:solidFill>
                    <a:srgbClr val="7A1C31"/>
                  </a:solidFill>
                  <a:latin typeface="Averta" panose="00000500000000000000" pitchFamily="50" charset="0"/>
                  <a:ea typeface="Calibri" pitchFamily="34" charset="-122"/>
                  <a:cs typeface="Calibri" pitchFamily="34" charset="-120"/>
                </a:rPr>
                <a:t>Descripción General del Proyecto</a:t>
              </a:r>
              <a:endParaRPr lang="es-MX" sz="1600" dirty="0">
                <a:solidFill>
                  <a:srgbClr val="7A1C31"/>
                </a:solidFill>
                <a:latin typeface="Averta" panose="00000500000000000000" pitchFamily="50" charset="0"/>
              </a:endParaRPr>
            </a:p>
          </p:txBody>
        </p:sp>
        <p:sp>
          <p:nvSpPr>
            <p:cNvPr id="12" name="Text 10"/>
            <p:cNvSpPr/>
            <p:nvPr/>
          </p:nvSpPr>
          <p:spPr>
            <a:xfrm>
              <a:off x="868680" y="4489704"/>
              <a:ext cx="10454640" cy="594360"/>
            </a:xfrm>
            <a:prstGeom prst="rect">
              <a:avLst/>
            </a:prstGeom>
            <a:noFill/>
            <a:ln/>
          </p:spPr>
          <p:txBody>
            <a:bodyPr wrap="square" rtlCol="0" anchor="t"/>
            <a:lstStyle/>
            <a:p>
              <a:pPr marL="342900" indent="-342900">
                <a:lnSpc>
                  <a:spcPct val="108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Describir las acciones que se realizarán y el propósito del proyecto, evitando antecedentes y tecnicismos.</a:t>
              </a:r>
            </a:p>
            <a:p>
              <a:pPr marL="342900" indent="-342900">
                <a:lnSpc>
                  <a:spcPct val="108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Incluir </a:t>
              </a:r>
              <a:r>
                <a:rPr lang="es-MX" sz="1600" b="1" dirty="0">
                  <a:solidFill>
                    <a:srgbClr val="555555"/>
                  </a:solidFill>
                  <a:latin typeface="Averta" panose="00000500000000000000" pitchFamily="50" charset="0"/>
                  <a:ea typeface="Calibri" pitchFamily="34" charset="-122"/>
                  <a:cs typeface="Calibri" pitchFamily="34" charset="-120"/>
                </a:rPr>
                <a:t>clave presupuestal </a:t>
              </a:r>
              <a:r>
                <a:rPr lang="es-MX" sz="1600" dirty="0">
                  <a:solidFill>
                    <a:srgbClr val="555555"/>
                  </a:solidFill>
                  <a:latin typeface="Averta" panose="00000500000000000000" pitchFamily="50" charset="0"/>
                  <a:ea typeface="Calibri" pitchFamily="34" charset="-122"/>
                  <a:cs typeface="Calibri" pitchFamily="34" charset="-120"/>
                </a:rPr>
                <a:t>alineada al PED 2024-2027</a:t>
              </a:r>
              <a:endParaRPr lang="es-MX" sz="1600" dirty="0">
                <a:latin typeface="Averta" panose="00000500000000000000" pitchFamily="50" charset="0"/>
              </a:endParaRPr>
            </a:p>
          </p:txBody>
        </p:sp>
      </p:grpSp>
      <p:sp>
        <p:nvSpPr>
          <p:cNvPr id="13" name="Shape 11"/>
          <p:cNvSpPr/>
          <p:nvPr/>
        </p:nvSpPr>
        <p:spPr>
          <a:xfrm>
            <a:off x="548640" y="5257800"/>
            <a:ext cx="11064240" cy="1115568"/>
          </a:xfrm>
          <a:prstGeom prst="roundRect">
            <a:avLst>
              <a:gd name="adj" fmla="val 6557"/>
            </a:avLst>
          </a:prstGeom>
          <a:solidFill>
            <a:srgbClr val="FCF6F5"/>
          </a:solidFill>
          <a:ln w="9525">
            <a:solidFill>
              <a:srgbClr val="E9E3E1"/>
            </a:solidFill>
            <a:prstDash val="solid"/>
          </a:ln>
        </p:spPr>
      </p:sp>
      <p:grpSp>
        <p:nvGrpSpPr>
          <p:cNvPr id="22" name="Grupo 21">
            <a:extLst>
              <a:ext uri="{FF2B5EF4-FFF2-40B4-BE49-F238E27FC236}">
                <a16:creationId xmlns:a16="http://schemas.microsoft.com/office/drawing/2014/main" id="{94E6AF22-22D9-4D2C-9823-E6B94CA339AB}"/>
              </a:ext>
            </a:extLst>
          </p:cNvPr>
          <p:cNvGrpSpPr/>
          <p:nvPr/>
        </p:nvGrpSpPr>
        <p:grpSpPr>
          <a:xfrm>
            <a:off x="868680" y="5330952"/>
            <a:ext cx="10548000" cy="969264"/>
            <a:chOff x="868680" y="5394960"/>
            <a:chExt cx="9966960" cy="969264"/>
          </a:xfrm>
        </p:grpSpPr>
        <p:sp>
          <p:nvSpPr>
            <p:cNvPr id="14" name="Text 12"/>
            <p:cNvSpPr/>
            <p:nvPr/>
          </p:nvSpPr>
          <p:spPr>
            <a:xfrm>
              <a:off x="868680" y="5394960"/>
              <a:ext cx="9692640" cy="384048"/>
            </a:xfrm>
            <a:prstGeom prst="rect">
              <a:avLst/>
            </a:prstGeom>
            <a:noFill/>
            <a:ln/>
          </p:spPr>
          <p:txBody>
            <a:bodyPr wrap="square" rtlCol="0" anchor="ctr"/>
            <a:lstStyle/>
            <a:p>
              <a:pPr marL="0" indent="0">
                <a:buNone/>
              </a:pPr>
              <a:r>
                <a:rPr lang="es-MX" sz="1600" b="1">
                  <a:solidFill>
                    <a:srgbClr val="7A1C31"/>
                  </a:solidFill>
                  <a:latin typeface="Averta" panose="00000500000000000000" pitchFamily="50" charset="0"/>
                  <a:ea typeface="Calibri" pitchFamily="34" charset="-122"/>
                  <a:cs typeface="Calibri" pitchFamily="34" charset="-120"/>
                </a:rPr>
                <a:t>Ubicación</a:t>
              </a:r>
              <a:endParaRPr lang="es-MX" sz="1600">
                <a:solidFill>
                  <a:srgbClr val="7A1C31"/>
                </a:solidFill>
                <a:latin typeface="Averta" panose="00000500000000000000" pitchFamily="50" charset="0"/>
              </a:endParaRPr>
            </a:p>
          </p:txBody>
        </p:sp>
        <p:sp>
          <p:nvSpPr>
            <p:cNvPr id="15" name="Text 13"/>
            <p:cNvSpPr/>
            <p:nvPr/>
          </p:nvSpPr>
          <p:spPr>
            <a:xfrm>
              <a:off x="868680" y="5769864"/>
              <a:ext cx="9966960" cy="594360"/>
            </a:xfrm>
            <a:prstGeom prst="rect">
              <a:avLst/>
            </a:prstGeom>
            <a:noFill/>
            <a:ln/>
          </p:spPr>
          <p:txBody>
            <a:bodyPr wrap="square" rtlCol="0" anchor="t"/>
            <a:lstStyle/>
            <a:p>
              <a:pPr marL="342900" indent="-342900">
                <a:lnSpc>
                  <a:spcPct val="108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Registrar las coordenadas geográficas del sitio de intervención y adjuntar el archivo KML correspondiente.</a:t>
              </a:r>
            </a:p>
          </p:txBody>
        </p:sp>
      </p:grpSp>
      <p:pic>
        <p:nvPicPr>
          <p:cNvPr id="18" name="Imagen 17">
            <a:extLst>
              <a:ext uri="{FF2B5EF4-FFF2-40B4-BE49-F238E27FC236}">
                <a16:creationId xmlns:a16="http://schemas.microsoft.com/office/drawing/2014/main" id="{773E30DE-E6D0-49EC-9529-38E4B3EEB050}"/>
              </a:ext>
            </a:extLst>
          </p:cNvPr>
          <p:cNvPicPr>
            <a:picLocks noChangeAspect="1"/>
          </p:cNvPicPr>
          <p:nvPr/>
        </p:nvPicPr>
        <p:blipFill>
          <a:blip r:embed="rId3"/>
          <a:stretch>
            <a:fillRect/>
          </a:stretch>
        </p:blipFill>
        <p:spPr>
          <a:xfrm>
            <a:off x="9146166" y="66468"/>
            <a:ext cx="2885172" cy="459955"/>
          </a:xfrm>
          <a:prstGeom prst="rect">
            <a:avLst/>
          </a:prstGeom>
        </p:spPr>
      </p:pic>
      <p:sp>
        <p:nvSpPr>
          <p:cNvPr id="23" name="Google Shape;102;p14">
            <a:extLst>
              <a:ext uri="{FF2B5EF4-FFF2-40B4-BE49-F238E27FC236}">
                <a16:creationId xmlns:a16="http://schemas.microsoft.com/office/drawing/2014/main" id="{1BCD5538-1907-4485-A18C-596FD069FF18}"/>
              </a:ext>
            </a:extLst>
          </p:cNvPr>
          <p:cNvSpPr txBox="1"/>
          <p:nvPr/>
        </p:nvSpPr>
        <p:spPr>
          <a:xfrm>
            <a:off x="123392" y="6606866"/>
            <a:ext cx="5051424" cy="184666"/>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MX" sz="1200" dirty="0">
                <a:solidFill>
                  <a:srgbClr val="333333"/>
                </a:solidFill>
                <a:latin typeface="Averta" panose="00000500000000000000" pitchFamily="50" charset="0"/>
              </a:rPr>
              <a:t>Unidad</a:t>
            </a:r>
            <a:r>
              <a:rPr lang="es-MX" sz="1200" dirty="0">
                <a:latin typeface="Averta" panose="00000500000000000000" pitchFamily="50" charset="0"/>
              </a:rPr>
              <a:t> </a:t>
            </a:r>
            <a:r>
              <a:rPr lang="es-MX" sz="1200" dirty="0">
                <a:solidFill>
                  <a:srgbClr val="333333"/>
                </a:solidFill>
                <a:latin typeface="Averta" panose="00000500000000000000" pitchFamily="50" charset="0"/>
              </a:rPr>
              <a:t>de programas y Proyectos de Inversión Pública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48640" y="637401"/>
            <a:ext cx="10058400" cy="553998"/>
          </a:xfrm>
          <a:prstGeom prst="rect">
            <a:avLst/>
          </a:prstGeom>
          <a:noFill/>
          <a:ln/>
        </p:spPr>
        <p:txBody>
          <a:bodyPr wrap="square" rtlCol="0" anchor="ctr">
            <a:spAutoFit/>
          </a:bodyPr>
          <a:lstStyle/>
          <a:p>
            <a:pPr marL="0" indent="0">
              <a:buNone/>
            </a:pPr>
            <a:r>
              <a:rPr lang="es-MX" sz="3000" b="1">
                <a:solidFill>
                  <a:srgbClr val="7A1C31"/>
                </a:solidFill>
                <a:latin typeface="Averta Black" panose="00000A00000000000000" pitchFamily="50" charset="0"/>
                <a:ea typeface="Cambria" pitchFamily="34" charset="-122"/>
                <a:cs typeface="Cambria" pitchFamily="34" charset="-120"/>
              </a:rPr>
              <a:t>Información General del Proyecto</a:t>
            </a:r>
            <a:endParaRPr lang="es-MX" sz="3000">
              <a:solidFill>
                <a:srgbClr val="7A1C31"/>
              </a:solidFill>
              <a:latin typeface="Averta Black" panose="00000A00000000000000" pitchFamily="50" charset="0"/>
            </a:endParaRPr>
          </a:p>
        </p:txBody>
      </p:sp>
      <p:sp>
        <p:nvSpPr>
          <p:cNvPr id="4" name="Shape 2"/>
          <p:cNvSpPr/>
          <p:nvPr/>
        </p:nvSpPr>
        <p:spPr>
          <a:xfrm>
            <a:off x="548640" y="1450724"/>
            <a:ext cx="11064240" cy="1115568"/>
          </a:xfrm>
          <a:prstGeom prst="roundRect">
            <a:avLst>
              <a:gd name="adj" fmla="val 6557"/>
            </a:avLst>
          </a:prstGeom>
          <a:solidFill>
            <a:srgbClr val="FCF6F5"/>
          </a:solidFill>
          <a:ln w="9525">
            <a:solidFill>
              <a:srgbClr val="E9E3E1"/>
            </a:solidFill>
            <a:prstDash val="solid"/>
          </a:ln>
        </p:spPr>
      </p:sp>
      <p:grpSp>
        <p:nvGrpSpPr>
          <p:cNvPr id="19" name="Grupo 18">
            <a:extLst>
              <a:ext uri="{FF2B5EF4-FFF2-40B4-BE49-F238E27FC236}">
                <a16:creationId xmlns:a16="http://schemas.microsoft.com/office/drawing/2014/main" id="{4D1E1F93-73EA-4F9B-97FF-D7D6C24848B2}"/>
              </a:ext>
            </a:extLst>
          </p:cNvPr>
          <p:cNvGrpSpPr/>
          <p:nvPr/>
        </p:nvGrpSpPr>
        <p:grpSpPr>
          <a:xfrm>
            <a:off x="868680" y="1530841"/>
            <a:ext cx="10535920" cy="955335"/>
            <a:chOff x="868680" y="1577227"/>
            <a:chExt cx="9966960" cy="1126664"/>
          </a:xfrm>
        </p:grpSpPr>
        <p:sp>
          <p:nvSpPr>
            <p:cNvPr id="5" name="Text 3"/>
            <p:cNvSpPr/>
            <p:nvPr/>
          </p:nvSpPr>
          <p:spPr>
            <a:xfrm>
              <a:off x="868680" y="1577227"/>
              <a:ext cx="9692640" cy="338554"/>
            </a:xfrm>
            <a:prstGeom prst="rect">
              <a:avLst/>
            </a:prstGeom>
            <a:noFill/>
            <a:ln/>
          </p:spPr>
          <p:txBody>
            <a:bodyPr wrap="square" rtlCol="0" anchor="ctr">
              <a:spAutoFit/>
            </a:bodyPr>
            <a:lstStyle/>
            <a:p>
              <a:pPr marL="0" indent="0">
                <a:buNone/>
              </a:pPr>
              <a:r>
                <a:rPr lang="es-MX" sz="1600" b="1" dirty="0">
                  <a:solidFill>
                    <a:srgbClr val="7A1C31"/>
                  </a:solidFill>
                  <a:latin typeface="Averta" panose="00000500000000000000" pitchFamily="50" charset="0"/>
                  <a:ea typeface="Calibri" pitchFamily="34" charset="-122"/>
                  <a:cs typeface="Calibri" pitchFamily="34" charset="-120"/>
                </a:rPr>
                <a:t>Documento de Respaldo</a:t>
              </a:r>
              <a:endParaRPr lang="es-MX" sz="1600" dirty="0">
                <a:solidFill>
                  <a:srgbClr val="7A1C31"/>
                </a:solidFill>
                <a:latin typeface="Averta" panose="00000500000000000000" pitchFamily="50" charset="0"/>
              </a:endParaRPr>
            </a:p>
          </p:txBody>
        </p:sp>
        <p:sp>
          <p:nvSpPr>
            <p:cNvPr id="6" name="Text 4"/>
            <p:cNvSpPr/>
            <p:nvPr/>
          </p:nvSpPr>
          <p:spPr>
            <a:xfrm>
              <a:off x="868680" y="1929384"/>
              <a:ext cx="9966960" cy="774507"/>
            </a:xfrm>
            <a:prstGeom prst="rect">
              <a:avLst/>
            </a:prstGeom>
            <a:noFill/>
            <a:ln/>
          </p:spPr>
          <p:txBody>
            <a:bodyPr wrap="square" rtlCol="0" anchor="t">
              <a:spAutoFit/>
            </a:bodyPr>
            <a:lstStyle/>
            <a:p>
              <a:pPr marL="342900" indent="-342900" algn="just">
                <a:lnSpc>
                  <a:spcPct val="108000"/>
                </a:lnSpc>
                <a:buSzPct val="100000"/>
                <a:buChar char="•"/>
              </a:pPr>
              <a:r>
                <a:rPr lang="es-MX" dirty="0">
                  <a:solidFill>
                    <a:srgbClr val="555555"/>
                  </a:solidFill>
                  <a:latin typeface="Averta" panose="00000500000000000000" pitchFamily="50" charset="0"/>
                  <a:ea typeface="Calibri" pitchFamily="34" charset="-122"/>
                  <a:cs typeface="Calibri" pitchFamily="34" charset="-120"/>
                </a:rPr>
                <a:t>Todo proyecto de inversión que, por su naturaleza, requiera acreditar la certeza jurídica deberá adjuntar la documentación correspondiente. En caso contrario, deberá cargarse un archivo PDF con una hoja en blanco para cumplir con el requisito del sistema.</a:t>
              </a:r>
            </a:p>
          </p:txBody>
        </p:sp>
      </p:grpSp>
      <p:sp>
        <p:nvSpPr>
          <p:cNvPr id="7" name="Shape 5"/>
          <p:cNvSpPr/>
          <p:nvPr/>
        </p:nvSpPr>
        <p:spPr>
          <a:xfrm>
            <a:off x="548640" y="2697480"/>
            <a:ext cx="11064240" cy="1115568"/>
          </a:xfrm>
          <a:prstGeom prst="roundRect">
            <a:avLst>
              <a:gd name="adj" fmla="val 6557"/>
            </a:avLst>
          </a:prstGeom>
          <a:solidFill>
            <a:srgbClr val="FCF6F5"/>
          </a:solidFill>
          <a:ln w="9525">
            <a:solidFill>
              <a:srgbClr val="E9E3E1"/>
            </a:solidFill>
            <a:prstDash val="solid"/>
          </a:ln>
        </p:spPr>
      </p:sp>
      <p:grpSp>
        <p:nvGrpSpPr>
          <p:cNvPr id="20" name="Grupo 19">
            <a:extLst>
              <a:ext uri="{FF2B5EF4-FFF2-40B4-BE49-F238E27FC236}">
                <a16:creationId xmlns:a16="http://schemas.microsoft.com/office/drawing/2014/main" id="{BFA7C2CC-D5B3-4352-9AB2-4F2B7F1460BE}"/>
              </a:ext>
            </a:extLst>
          </p:cNvPr>
          <p:cNvGrpSpPr/>
          <p:nvPr/>
        </p:nvGrpSpPr>
        <p:grpSpPr>
          <a:xfrm>
            <a:off x="868680" y="2835691"/>
            <a:ext cx="9966960" cy="839146"/>
            <a:chOff x="868680" y="2857387"/>
            <a:chExt cx="9966960" cy="958220"/>
          </a:xfrm>
        </p:grpSpPr>
        <p:sp>
          <p:nvSpPr>
            <p:cNvPr id="8" name="Text 6"/>
            <p:cNvSpPr/>
            <p:nvPr/>
          </p:nvSpPr>
          <p:spPr>
            <a:xfrm>
              <a:off x="868680" y="2857387"/>
              <a:ext cx="9692640" cy="338554"/>
            </a:xfrm>
            <a:prstGeom prst="rect">
              <a:avLst/>
            </a:prstGeom>
            <a:noFill/>
            <a:ln/>
          </p:spPr>
          <p:txBody>
            <a:bodyPr wrap="square" rtlCol="0" anchor="ctr">
              <a:spAutoFit/>
            </a:bodyPr>
            <a:lstStyle/>
            <a:p>
              <a:pPr marL="0" indent="0">
                <a:buNone/>
              </a:pPr>
              <a:r>
                <a:rPr lang="es-MX" sz="1600" b="1">
                  <a:solidFill>
                    <a:srgbClr val="7A1C31"/>
                  </a:solidFill>
                  <a:latin typeface="Averta" panose="00000500000000000000" pitchFamily="50" charset="0"/>
                  <a:ea typeface="Calibri" pitchFamily="34" charset="-122"/>
                  <a:cs typeface="Calibri" pitchFamily="34" charset="-120"/>
                </a:rPr>
                <a:t>Tipo de Proyecto</a:t>
              </a:r>
              <a:endParaRPr lang="es-MX" sz="1600">
                <a:solidFill>
                  <a:srgbClr val="7A1C31"/>
                </a:solidFill>
                <a:latin typeface="Averta" panose="00000500000000000000" pitchFamily="50" charset="0"/>
              </a:endParaRPr>
            </a:p>
          </p:txBody>
        </p:sp>
        <p:sp>
          <p:nvSpPr>
            <p:cNvPr id="9" name="Text 7"/>
            <p:cNvSpPr/>
            <p:nvPr/>
          </p:nvSpPr>
          <p:spPr>
            <a:xfrm>
              <a:off x="868680" y="3209544"/>
              <a:ext cx="9966960" cy="606063"/>
            </a:xfrm>
            <a:prstGeom prst="rect">
              <a:avLst/>
            </a:prstGeom>
            <a:noFill/>
            <a:ln/>
          </p:spPr>
          <p:txBody>
            <a:bodyPr wrap="square" rtlCol="0" anchor="t">
              <a:spAutoFit/>
            </a:bodyPr>
            <a:lstStyle/>
            <a:p>
              <a:pPr marL="342900" indent="-342900">
                <a:lnSpc>
                  <a:spcPct val="108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Seleccionar el tipo de proyecto correspondiente. </a:t>
              </a:r>
            </a:p>
            <a:p>
              <a:pPr>
                <a:lnSpc>
                  <a:spcPct val="108000"/>
                </a:lnSpc>
                <a:buSzPct val="100000"/>
              </a:pPr>
              <a:r>
                <a:rPr lang="es-MX" sz="1600" dirty="0">
                  <a:solidFill>
                    <a:srgbClr val="555555"/>
                  </a:solidFill>
                  <a:latin typeface="Averta" panose="00000500000000000000" pitchFamily="50" charset="0"/>
                  <a:ea typeface="Calibri" pitchFamily="34" charset="-122"/>
                  <a:cs typeface="Calibri" pitchFamily="34" charset="-120"/>
                </a:rPr>
                <a:t>	Infraestructura Ambiental / Económica / Gubernamental / Social</a:t>
              </a:r>
              <a:endParaRPr lang="es-MX" sz="1600" dirty="0">
                <a:latin typeface="Averta" panose="00000500000000000000" pitchFamily="50" charset="0"/>
              </a:endParaRPr>
            </a:p>
          </p:txBody>
        </p:sp>
      </p:grpSp>
      <p:sp>
        <p:nvSpPr>
          <p:cNvPr id="10" name="Shape 8"/>
          <p:cNvSpPr/>
          <p:nvPr/>
        </p:nvSpPr>
        <p:spPr>
          <a:xfrm>
            <a:off x="548640" y="3977640"/>
            <a:ext cx="11064240" cy="1115568"/>
          </a:xfrm>
          <a:prstGeom prst="roundRect">
            <a:avLst>
              <a:gd name="adj" fmla="val 6557"/>
            </a:avLst>
          </a:prstGeom>
          <a:solidFill>
            <a:srgbClr val="FCF6F5"/>
          </a:solidFill>
          <a:ln w="9525">
            <a:solidFill>
              <a:srgbClr val="E9E3E1"/>
            </a:solidFill>
            <a:prstDash val="solid"/>
          </a:ln>
        </p:spPr>
      </p:sp>
      <p:grpSp>
        <p:nvGrpSpPr>
          <p:cNvPr id="21" name="Grupo 20">
            <a:extLst>
              <a:ext uri="{FF2B5EF4-FFF2-40B4-BE49-F238E27FC236}">
                <a16:creationId xmlns:a16="http://schemas.microsoft.com/office/drawing/2014/main" id="{66EB97BB-B5AE-4D70-BE5D-1F7F0C4A9FF1}"/>
              </a:ext>
            </a:extLst>
          </p:cNvPr>
          <p:cNvGrpSpPr/>
          <p:nvPr/>
        </p:nvGrpSpPr>
        <p:grpSpPr>
          <a:xfrm>
            <a:off x="868680" y="4189267"/>
            <a:ext cx="9966960" cy="692315"/>
            <a:chOff x="868680" y="4137547"/>
            <a:chExt cx="9966960" cy="692315"/>
          </a:xfrm>
        </p:grpSpPr>
        <p:sp>
          <p:nvSpPr>
            <p:cNvPr id="11" name="Text 9"/>
            <p:cNvSpPr/>
            <p:nvPr/>
          </p:nvSpPr>
          <p:spPr>
            <a:xfrm>
              <a:off x="868680" y="4137547"/>
              <a:ext cx="9692640" cy="338554"/>
            </a:xfrm>
            <a:prstGeom prst="rect">
              <a:avLst/>
            </a:prstGeom>
            <a:noFill/>
            <a:ln/>
          </p:spPr>
          <p:txBody>
            <a:bodyPr wrap="square" rtlCol="0" anchor="ctr">
              <a:spAutoFit/>
            </a:bodyPr>
            <a:lstStyle/>
            <a:p>
              <a:pPr marL="0" indent="0">
                <a:buNone/>
              </a:pPr>
              <a:r>
                <a:rPr lang="es-MX" sz="1600" b="1">
                  <a:solidFill>
                    <a:srgbClr val="7A1C31"/>
                  </a:solidFill>
                  <a:latin typeface="Averta" panose="00000500000000000000" pitchFamily="50" charset="0"/>
                  <a:ea typeface="Calibri" pitchFamily="34" charset="-122"/>
                  <a:cs typeface="Calibri" pitchFamily="34" charset="-120"/>
                </a:rPr>
                <a:t>Sector</a:t>
              </a:r>
              <a:endParaRPr lang="es-MX" sz="1600">
                <a:solidFill>
                  <a:srgbClr val="7A1C31"/>
                </a:solidFill>
                <a:latin typeface="Averta" panose="00000500000000000000" pitchFamily="50" charset="0"/>
              </a:endParaRPr>
            </a:p>
          </p:txBody>
        </p:sp>
        <p:sp>
          <p:nvSpPr>
            <p:cNvPr id="12" name="Text 10"/>
            <p:cNvSpPr/>
            <p:nvPr/>
          </p:nvSpPr>
          <p:spPr>
            <a:xfrm>
              <a:off x="868680" y="4489704"/>
              <a:ext cx="9966960" cy="340158"/>
            </a:xfrm>
            <a:prstGeom prst="rect">
              <a:avLst/>
            </a:prstGeom>
            <a:noFill/>
            <a:ln/>
          </p:spPr>
          <p:txBody>
            <a:bodyPr wrap="square" rtlCol="0" anchor="t">
              <a:spAutoFit/>
            </a:bodyPr>
            <a:lstStyle/>
            <a:p>
              <a:pPr marL="342900" indent="-342900">
                <a:lnSpc>
                  <a:spcPct val="108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Seleccionar sector: Agua, Educación, Comunicaciones y Transportes, Turismo, Otro, Etc.</a:t>
              </a:r>
              <a:endParaRPr lang="es-MX" sz="1600" dirty="0">
                <a:latin typeface="Averta" panose="00000500000000000000" pitchFamily="50" charset="0"/>
              </a:endParaRPr>
            </a:p>
          </p:txBody>
        </p:sp>
      </p:grpSp>
      <p:sp>
        <p:nvSpPr>
          <p:cNvPr id="13" name="Shape 11"/>
          <p:cNvSpPr/>
          <p:nvPr/>
        </p:nvSpPr>
        <p:spPr>
          <a:xfrm>
            <a:off x="548640" y="5257800"/>
            <a:ext cx="11064240" cy="1115568"/>
          </a:xfrm>
          <a:prstGeom prst="roundRect">
            <a:avLst>
              <a:gd name="adj" fmla="val 6557"/>
            </a:avLst>
          </a:prstGeom>
          <a:solidFill>
            <a:srgbClr val="FCF6F5"/>
          </a:solidFill>
          <a:ln w="9525">
            <a:solidFill>
              <a:srgbClr val="E9E3E1"/>
            </a:solidFill>
            <a:prstDash val="solid"/>
          </a:ln>
        </p:spPr>
        <p:txBody>
          <a:bodyPr/>
          <a:lstStyle/>
          <a:p>
            <a:endParaRPr lang="es-MX"/>
          </a:p>
        </p:txBody>
      </p:sp>
      <p:grpSp>
        <p:nvGrpSpPr>
          <p:cNvPr id="22" name="Grupo 21">
            <a:extLst>
              <a:ext uri="{FF2B5EF4-FFF2-40B4-BE49-F238E27FC236}">
                <a16:creationId xmlns:a16="http://schemas.microsoft.com/office/drawing/2014/main" id="{FD1A8CE6-1B41-438F-8CAB-181E82F69F50}"/>
              </a:ext>
            </a:extLst>
          </p:cNvPr>
          <p:cNvGrpSpPr/>
          <p:nvPr/>
        </p:nvGrpSpPr>
        <p:grpSpPr>
          <a:xfrm>
            <a:off x="868680" y="5469427"/>
            <a:ext cx="9966960" cy="692315"/>
            <a:chOff x="868680" y="5417707"/>
            <a:chExt cx="9966960" cy="692315"/>
          </a:xfrm>
        </p:grpSpPr>
        <p:sp>
          <p:nvSpPr>
            <p:cNvPr id="14" name="Text 12"/>
            <p:cNvSpPr/>
            <p:nvPr/>
          </p:nvSpPr>
          <p:spPr>
            <a:xfrm>
              <a:off x="868680" y="5417707"/>
              <a:ext cx="9692640" cy="338554"/>
            </a:xfrm>
            <a:prstGeom prst="rect">
              <a:avLst/>
            </a:prstGeom>
            <a:noFill/>
            <a:ln/>
          </p:spPr>
          <p:txBody>
            <a:bodyPr wrap="square" rtlCol="0" anchor="ctr">
              <a:spAutoFit/>
            </a:bodyPr>
            <a:lstStyle/>
            <a:p>
              <a:pPr marL="0" indent="0">
                <a:buNone/>
              </a:pPr>
              <a:r>
                <a:rPr lang="es-MX" sz="1600" b="1">
                  <a:solidFill>
                    <a:srgbClr val="7A1C31"/>
                  </a:solidFill>
                  <a:latin typeface="Averta" panose="00000500000000000000" pitchFamily="50" charset="0"/>
                  <a:ea typeface="Calibri" pitchFamily="34" charset="-122"/>
                  <a:cs typeface="Calibri" pitchFamily="34" charset="-120"/>
                </a:rPr>
                <a:t>Objeto del Proyecto</a:t>
              </a:r>
              <a:endParaRPr lang="es-MX" sz="1600">
                <a:solidFill>
                  <a:srgbClr val="7A1C31"/>
                </a:solidFill>
                <a:latin typeface="Averta" panose="00000500000000000000" pitchFamily="50" charset="0"/>
              </a:endParaRPr>
            </a:p>
          </p:txBody>
        </p:sp>
        <p:sp>
          <p:nvSpPr>
            <p:cNvPr id="15" name="Text 13"/>
            <p:cNvSpPr/>
            <p:nvPr/>
          </p:nvSpPr>
          <p:spPr>
            <a:xfrm>
              <a:off x="868680" y="5769864"/>
              <a:ext cx="9966960" cy="340158"/>
            </a:xfrm>
            <a:prstGeom prst="rect">
              <a:avLst/>
            </a:prstGeom>
            <a:noFill/>
            <a:ln/>
          </p:spPr>
          <p:txBody>
            <a:bodyPr wrap="square" rtlCol="0" anchor="t">
              <a:spAutoFit/>
            </a:bodyPr>
            <a:lstStyle/>
            <a:p>
              <a:pPr marL="342900" indent="-342900">
                <a:lnSpc>
                  <a:spcPct val="108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Seleccionar: Equipamiento, Estudios y servicios, Obra pública u Otro</a:t>
              </a:r>
              <a:endParaRPr lang="es-MX" sz="1600" dirty="0">
                <a:latin typeface="Averta" panose="00000500000000000000" pitchFamily="50" charset="0"/>
              </a:endParaRPr>
            </a:p>
          </p:txBody>
        </p:sp>
      </p:grpSp>
      <p:pic>
        <p:nvPicPr>
          <p:cNvPr id="18" name="Imagen 17">
            <a:extLst>
              <a:ext uri="{FF2B5EF4-FFF2-40B4-BE49-F238E27FC236}">
                <a16:creationId xmlns:a16="http://schemas.microsoft.com/office/drawing/2014/main" id="{B8DD1059-6B6C-40AF-A580-4A047CDE89F3}"/>
              </a:ext>
            </a:extLst>
          </p:cNvPr>
          <p:cNvPicPr>
            <a:picLocks noChangeAspect="1"/>
          </p:cNvPicPr>
          <p:nvPr/>
        </p:nvPicPr>
        <p:blipFill>
          <a:blip r:embed="rId3"/>
          <a:stretch>
            <a:fillRect/>
          </a:stretch>
        </p:blipFill>
        <p:spPr>
          <a:xfrm>
            <a:off x="9146166" y="66468"/>
            <a:ext cx="2885172" cy="459955"/>
          </a:xfrm>
          <a:prstGeom prst="rect">
            <a:avLst/>
          </a:prstGeom>
        </p:spPr>
      </p:pic>
      <p:sp>
        <p:nvSpPr>
          <p:cNvPr id="23" name="Google Shape;102;p14">
            <a:extLst>
              <a:ext uri="{FF2B5EF4-FFF2-40B4-BE49-F238E27FC236}">
                <a16:creationId xmlns:a16="http://schemas.microsoft.com/office/drawing/2014/main" id="{72DC0059-D617-48CC-93D6-8DB12B7605CA}"/>
              </a:ext>
            </a:extLst>
          </p:cNvPr>
          <p:cNvSpPr txBox="1"/>
          <p:nvPr/>
        </p:nvSpPr>
        <p:spPr>
          <a:xfrm>
            <a:off x="123392" y="6606866"/>
            <a:ext cx="5051424" cy="184666"/>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MX" sz="1200">
                <a:solidFill>
                  <a:srgbClr val="333333"/>
                </a:solidFill>
                <a:latin typeface="Averta" panose="00000500000000000000" pitchFamily="50" charset="0"/>
              </a:rPr>
              <a:t>Unidad</a:t>
            </a:r>
            <a:r>
              <a:rPr lang="es-MX" sz="1200">
                <a:latin typeface="Averta" panose="00000500000000000000" pitchFamily="50" charset="0"/>
              </a:rPr>
              <a:t> </a:t>
            </a:r>
            <a:r>
              <a:rPr lang="es-MX" sz="1200">
                <a:solidFill>
                  <a:srgbClr val="333333"/>
                </a:solidFill>
                <a:latin typeface="Averta" panose="00000500000000000000" pitchFamily="50" charset="0"/>
              </a:rPr>
              <a:t>de programas y Proyectos de Inversión Pública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48640" y="637401"/>
            <a:ext cx="10058400" cy="553998"/>
          </a:xfrm>
          <a:prstGeom prst="rect">
            <a:avLst/>
          </a:prstGeom>
          <a:noFill/>
          <a:ln/>
        </p:spPr>
        <p:txBody>
          <a:bodyPr wrap="square" rtlCol="0" anchor="ctr">
            <a:spAutoFit/>
          </a:bodyPr>
          <a:lstStyle/>
          <a:p>
            <a:r>
              <a:rPr lang="es-MX" sz="3000" b="1" dirty="0">
                <a:solidFill>
                  <a:srgbClr val="7A1C31"/>
                </a:solidFill>
                <a:latin typeface="Averta Black" panose="00000A00000000000000" pitchFamily="50" charset="0"/>
                <a:ea typeface="Cambria" pitchFamily="34" charset="-122"/>
              </a:rPr>
              <a:t>Costos</a:t>
            </a:r>
          </a:p>
        </p:txBody>
      </p:sp>
      <p:sp>
        <p:nvSpPr>
          <p:cNvPr id="4" name="Shape 2"/>
          <p:cNvSpPr/>
          <p:nvPr/>
        </p:nvSpPr>
        <p:spPr>
          <a:xfrm>
            <a:off x="548640" y="1554480"/>
            <a:ext cx="11064240" cy="1463040"/>
          </a:xfrm>
          <a:prstGeom prst="roundRect">
            <a:avLst>
              <a:gd name="adj" fmla="val 5000"/>
            </a:avLst>
          </a:prstGeom>
          <a:solidFill>
            <a:srgbClr val="FCF6F5"/>
          </a:solidFill>
          <a:ln w="9525">
            <a:solidFill>
              <a:srgbClr val="E9E3E1"/>
            </a:solidFill>
            <a:prstDash val="solid"/>
          </a:ln>
        </p:spPr>
      </p:sp>
      <p:grpSp>
        <p:nvGrpSpPr>
          <p:cNvPr id="16" name="Grupo 15">
            <a:extLst>
              <a:ext uri="{FF2B5EF4-FFF2-40B4-BE49-F238E27FC236}">
                <a16:creationId xmlns:a16="http://schemas.microsoft.com/office/drawing/2014/main" id="{FA1E39BC-D4E9-4D2D-A978-755DDCBF6E99}"/>
              </a:ext>
            </a:extLst>
          </p:cNvPr>
          <p:cNvGrpSpPr/>
          <p:nvPr/>
        </p:nvGrpSpPr>
        <p:grpSpPr>
          <a:xfrm>
            <a:off x="868680" y="1901054"/>
            <a:ext cx="9966960" cy="760066"/>
            <a:chOff x="868680" y="1805827"/>
            <a:chExt cx="9966960" cy="760066"/>
          </a:xfrm>
        </p:grpSpPr>
        <p:sp>
          <p:nvSpPr>
            <p:cNvPr id="5" name="Text 3"/>
            <p:cNvSpPr/>
            <p:nvPr/>
          </p:nvSpPr>
          <p:spPr>
            <a:xfrm>
              <a:off x="868680" y="1805827"/>
              <a:ext cx="9692640" cy="338554"/>
            </a:xfrm>
            <a:prstGeom prst="rect">
              <a:avLst/>
            </a:prstGeom>
            <a:noFill/>
            <a:ln/>
          </p:spPr>
          <p:txBody>
            <a:bodyPr wrap="square" rtlCol="0" anchor="ctr">
              <a:spAutoFit/>
            </a:bodyPr>
            <a:lstStyle/>
            <a:p>
              <a:pPr marL="0" indent="0">
                <a:buNone/>
              </a:pPr>
              <a:r>
                <a:rPr lang="es-MX" sz="1600" b="1" dirty="0">
                  <a:solidFill>
                    <a:srgbClr val="7A1C31"/>
                  </a:solidFill>
                  <a:latin typeface="Averta" panose="00000500000000000000" pitchFamily="50" charset="0"/>
                  <a:ea typeface="Calibri" pitchFamily="34" charset="-122"/>
                  <a:cs typeface="Calibri" pitchFamily="34" charset="-120"/>
                </a:rPr>
                <a:t>Monto de Inversión</a:t>
              </a:r>
              <a:endParaRPr lang="es-MX" sz="1600" dirty="0">
                <a:solidFill>
                  <a:srgbClr val="7A1C31"/>
                </a:solidFill>
                <a:latin typeface="Averta" panose="00000500000000000000" pitchFamily="50" charset="0"/>
              </a:endParaRPr>
            </a:p>
          </p:txBody>
        </p:sp>
        <p:sp>
          <p:nvSpPr>
            <p:cNvPr id="6" name="Text 4"/>
            <p:cNvSpPr/>
            <p:nvPr/>
          </p:nvSpPr>
          <p:spPr>
            <a:xfrm>
              <a:off x="868680" y="2212848"/>
              <a:ext cx="9966960" cy="353045"/>
            </a:xfrm>
            <a:prstGeom prst="rect">
              <a:avLst/>
            </a:prstGeom>
            <a:noFill/>
            <a:ln/>
          </p:spPr>
          <p:txBody>
            <a:bodyPr wrap="square" rtlCol="0" anchor="t">
              <a:spAutoFit/>
            </a:bodyPr>
            <a:lstStyle/>
            <a:p>
              <a:pPr marL="342900" indent="-342900">
                <a:lnSpc>
                  <a:spcPct val="115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Registrar el monto total estimado requerido para ejecutar el proyecto</a:t>
              </a:r>
              <a:endParaRPr lang="es-MX" sz="1600" dirty="0">
                <a:latin typeface="Averta" panose="00000500000000000000" pitchFamily="50" charset="0"/>
              </a:endParaRPr>
            </a:p>
          </p:txBody>
        </p:sp>
      </p:grpSp>
      <p:sp>
        <p:nvSpPr>
          <p:cNvPr id="7" name="Shape 5"/>
          <p:cNvSpPr/>
          <p:nvPr/>
        </p:nvSpPr>
        <p:spPr>
          <a:xfrm>
            <a:off x="548640" y="3246120"/>
            <a:ext cx="11064240" cy="1463040"/>
          </a:xfrm>
          <a:prstGeom prst="roundRect">
            <a:avLst>
              <a:gd name="adj" fmla="val 5000"/>
            </a:avLst>
          </a:prstGeom>
          <a:solidFill>
            <a:srgbClr val="FCF6F5"/>
          </a:solidFill>
          <a:ln w="9525">
            <a:solidFill>
              <a:srgbClr val="E9E3E1"/>
            </a:solidFill>
            <a:prstDash val="solid"/>
          </a:ln>
        </p:spPr>
      </p:sp>
      <p:grpSp>
        <p:nvGrpSpPr>
          <p:cNvPr id="17" name="Grupo 16">
            <a:extLst>
              <a:ext uri="{FF2B5EF4-FFF2-40B4-BE49-F238E27FC236}">
                <a16:creationId xmlns:a16="http://schemas.microsoft.com/office/drawing/2014/main" id="{C8AE8686-A95E-4D12-BD9C-ED9DF7E1F169}"/>
              </a:ext>
            </a:extLst>
          </p:cNvPr>
          <p:cNvGrpSpPr/>
          <p:nvPr/>
        </p:nvGrpSpPr>
        <p:grpSpPr>
          <a:xfrm>
            <a:off x="868680" y="3569947"/>
            <a:ext cx="9966960" cy="815386"/>
            <a:chOff x="868680" y="3474720"/>
            <a:chExt cx="9966960" cy="815386"/>
          </a:xfrm>
        </p:grpSpPr>
        <p:sp>
          <p:nvSpPr>
            <p:cNvPr id="8" name="Text 6"/>
            <p:cNvSpPr/>
            <p:nvPr/>
          </p:nvSpPr>
          <p:spPr>
            <a:xfrm>
              <a:off x="868680" y="3474720"/>
              <a:ext cx="9692640" cy="384048"/>
            </a:xfrm>
            <a:prstGeom prst="rect">
              <a:avLst/>
            </a:prstGeom>
            <a:noFill/>
            <a:ln/>
          </p:spPr>
          <p:txBody>
            <a:bodyPr wrap="square" rtlCol="0" anchor="ctr">
              <a:spAutoFit/>
            </a:bodyPr>
            <a:lstStyle/>
            <a:p>
              <a:pPr marL="0" indent="0">
                <a:buNone/>
              </a:pPr>
              <a:r>
                <a:rPr lang="es-MX" sz="1800" b="1">
                  <a:solidFill>
                    <a:srgbClr val="7A1C31"/>
                  </a:solidFill>
                  <a:latin typeface="Averta" panose="00000500000000000000" pitchFamily="50" charset="0"/>
                  <a:ea typeface="Calibri" pitchFamily="34" charset="-122"/>
                  <a:cs typeface="Calibri" pitchFamily="34" charset="-120"/>
                </a:rPr>
                <a:t>Monto para Estudios</a:t>
              </a:r>
              <a:endParaRPr lang="es-MX" sz="1800">
                <a:solidFill>
                  <a:srgbClr val="7A1C31"/>
                </a:solidFill>
                <a:latin typeface="Averta" panose="00000500000000000000" pitchFamily="50" charset="0"/>
              </a:endParaRPr>
            </a:p>
          </p:txBody>
        </p:sp>
        <p:sp>
          <p:nvSpPr>
            <p:cNvPr id="9" name="Text 7"/>
            <p:cNvSpPr/>
            <p:nvPr/>
          </p:nvSpPr>
          <p:spPr>
            <a:xfrm>
              <a:off x="868680" y="3904488"/>
              <a:ext cx="9966960" cy="385618"/>
            </a:xfrm>
            <a:prstGeom prst="rect">
              <a:avLst/>
            </a:prstGeom>
            <a:noFill/>
            <a:ln/>
          </p:spPr>
          <p:txBody>
            <a:bodyPr wrap="square" rtlCol="0" anchor="t">
              <a:spAutoFit/>
            </a:bodyPr>
            <a:lstStyle/>
            <a:p>
              <a:pPr marL="342900" indent="-342900">
                <a:lnSpc>
                  <a:spcPct val="115000"/>
                </a:lnSpc>
                <a:buSzPct val="100000"/>
                <a:buChar char="•"/>
              </a:pPr>
              <a:r>
                <a:rPr lang="es-MX" sz="1800">
                  <a:solidFill>
                    <a:srgbClr val="555555"/>
                  </a:solidFill>
                  <a:latin typeface="Averta" panose="00000500000000000000" pitchFamily="50" charset="0"/>
                  <a:ea typeface="Calibri" pitchFamily="34" charset="-122"/>
                  <a:cs typeface="Calibri" pitchFamily="34" charset="-120"/>
                </a:rPr>
                <a:t>Monto de preinversión si se requiere; si no aplica, capturar “0.00”</a:t>
              </a:r>
              <a:endParaRPr lang="es-MX" sz="1800">
                <a:latin typeface="Averta" panose="00000500000000000000" pitchFamily="50" charset="0"/>
              </a:endParaRPr>
            </a:p>
          </p:txBody>
        </p:sp>
      </p:grpSp>
      <p:sp>
        <p:nvSpPr>
          <p:cNvPr id="10" name="Shape 8"/>
          <p:cNvSpPr/>
          <p:nvPr/>
        </p:nvSpPr>
        <p:spPr>
          <a:xfrm>
            <a:off x="548640" y="4937760"/>
            <a:ext cx="11064240" cy="1463040"/>
          </a:xfrm>
          <a:prstGeom prst="roundRect">
            <a:avLst>
              <a:gd name="adj" fmla="val 5000"/>
            </a:avLst>
          </a:prstGeom>
          <a:solidFill>
            <a:srgbClr val="FCF6F5"/>
          </a:solidFill>
          <a:ln w="9525">
            <a:solidFill>
              <a:srgbClr val="E9E3E1"/>
            </a:solidFill>
            <a:prstDash val="solid"/>
          </a:ln>
        </p:spPr>
      </p:sp>
      <p:grpSp>
        <p:nvGrpSpPr>
          <p:cNvPr id="18" name="Grupo 17">
            <a:extLst>
              <a:ext uri="{FF2B5EF4-FFF2-40B4-BE49-F238E27FC236}">
                <a16:creationId xmlns:a16="http://schemas.microsoft.com/office/drawing/2014/main" id="{641A2797-818B-421B-8CAE-4A4BCECA57A8}"/>
              </a:ext>
            </a:extLst>
          </p:cNvPr>
          <p:cNvGrpSpPr/>
          <p:nvPr/>
        </p:nvGrpSpPr>
        <p:grpSpPr>
          <a:xfrm>
            <a:off x="868680" y="5125060"/>
            <a:ext cx="9966960" cy="1043221"/>
            <a:chOff x="868680" y="5189107"/>
            <a:chExt cx="9966960" cy="1043221"/>
          </a:xfrm>
        </p:grpSpPr>
        <p:sp>
          <p:nvSpPr>
            <p:cNvPr id="11" name="Text 9"/>
            <p:cNvSpPr/>
            <p:nvPr/>
          </p:nvSpPr>
          <p:spPr>
            <a:xfrm>
              <a:off x="868680" y="5189107"/>
              <a:ext cx="9692640" cy="338554"/>
            </a:xfrm>
            <a:prstGeom prst="rect">
              <a:avLst/>
            </a:prstGeom>
            <a:noFill/>
            <a:ln/>
          </p:spPr>
          <p:txBody>
            <a:bodyPr wrap="square" rtlCol="0" anchor="ctr">
              <a:spAutoFit/>
            </a:bodyPr>
            <a:lstStyle/>
            <a:p>
              <a:pPr marL="0" indent="0">
                <a:buNone/>
              </a:pPr>
              <a:r>
                <a:rPr lang="es-MX" sz="1600" b="1">
                  <a:solidFill>
                    <a:srgbClr val="7A1C31"/>
                  </a:solidFill>
                  <a:latin typeface="Averta" panose="00000500000000000000" pitchFamily="50" charset="0"/>
                  <a:ea typeface="Calibri" pitchFamily="34" charset="-122"/>
                  <a:cs typeface="Calibri" pitchFamily="34" charset="-120"/>
                </a:rPr>
                <a:t>Fuente de Financiamiento</a:t>
              </a:r>
              <a:endParaRPr lang="es-MX" sz="1600">
                <a:solidFill>
                  <a:srgbClr val="7A1C31"/>
                </a:solidFill>
                <a:latin typeface="Averta" panose="00000500000000000000" pitchFamily="50" charset="0"/>
              </a:endParaRPr>
            </a:p>
          </p:txBody>
        </p:sp>
        <p:sp>
          <p:nvSpPr>
            <p:cNvPr id="12" name="Text 10"/>
            <p:cNvSpPr/>
            <p:nvPr/>
          </p:nvSpPr>
          <p:spPr>
            <a:xfrm>
              <a:off x="868680" y="5596128"/>
              <a:ext cx="9966960" cy="636200"/>
            </a:xfrm>
            <a:prstGeom prst="rect">
              <a:avLst/>
            </a:prstGeom>
            <a:noFill/>
            <a:ln/>
          </p:spPr>
          <p:txBody>
            <a:bodyPr wrap="square" rtlCol="0" anchor="t">
              <a:spAutoFit/>
            </a:bodyPr>
            <a:lstStyle/>
            <a:p>
              <a:pPr marL="342900" indent="-342900">
                <a:lnSpc>
                  <a:spcPct val="115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Seleccionar la fuente de financiamiento correspondiente, identificada con el prefijo PAIP2027-FASP, FISE, FOPET, FAM-MS, FAFEF, PROAGUA, FAM-B, FAM-S o REST (todas con prefijo PAIP2027-)</a:t>
              </a:r>
              <a:endParaRPr lang="es-MX" sz="1600" dirty="0">
                <a:latin typeface="Averta" panose="00000500000000000000" pitchFamily="50" charset="0"/>
              </a:endParaRPr>
            </a:p>
          </p:txBody>
        </p:sp>
      </p:grpSp>
      <p:pic>
        <p:nvPicPr>
          <p:cNvPr id="15" name="Imagen 14">
            <a:extLst>
              <a:ext uri="{FF2B5EF4-FFF2-40B4-BE49-F238E27FC236}">
                <a16:creationId xmlns:a16="http://schemas.microsoft.com/office/drawing/2014/main" id="{12596AFE-67DB-43C5-92C8-8CDD3823E5E9}"/>
              </a:ext>
            </a:extLst>
          </p:cNvPr>
          <p:cNvPicPr>
            <a:picLocks noChangeAspect="1"/>
          </p:cNvPicPr>
          <p:nvPr/>
        </p:nvPicPr>
        <p:blipFill>
          <a:blip r:embed="rId3"/>
          <a:stretch>
            <a:fillRect/>
          </a:stretch>
        </p:blipFill>
        <p:spPr>
          <a:xfrm>
            <a:off x="9146166" y="66468"/>
            <a:ext cx="2885172" cy="459955"/>
          </a:xfrm>
          <a:prstGeom prst="rect">
            <a:avLst/>
          </a:prstGeom>
        </p:spPr>
      </p:pic>
      <p:sp>
        <p:nvSpPr>
          <p:cNvPr id="19" name="Google Shape;102;p14">
            <a:extLst>
              <a:ext uri="{FF2B5EF4-FFF2-40B4-BE49-F238E27FC236}">
                <a16:creationId xmlns:a16="http://schemas.microsoft.com/office/drawing/2014/main" id="{3EFDC028-7E40-40BA-B863-BC2F5D2A198A}"/>
              </a:ext>
            </a:extLst>
          </p:cNvPr>
          <p:cNvSpPr txBox="1"/>
          <p:nvPr/>
        </p:nvSpPr>
        <p:spPr>
          <a:xfrm>
            <a:off x="123392" y="6606866"/>
            <a:ext cx="5051424" cy="184666"/>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MX" sz="1200" dirty="0">
                <a:solidFill>
                  <a:srgbClr val="333333"/>
                </a:solidFill>
                <a:latin typeface="Averta" panose="00000500000000000000" pitchFamily="50" charset="0"/>
              </a:rPr>
              <a:t>Unidad</a:t>
            </a:r>
            <a:r>
              <a:rPr lang="es-MX" sz="1200" dirty="0">
                <a:latin typeface="Averta" panose="00000500000000000000" pitchFamily="50" charset="0"/>
              </a:rPr>
              <a:t> </a:t>
            </a:r>
            <a:r>
              <a:rPr lang="es-MX" sz="1200" dirty="0">
                <a:solidFill>
                  <a:srgbClr val="333333"/>
                </a:solidFill>
                <a:latin typeface="Averta" panose="00000500000000000000" pitchFamily="50" charset="0"/>
              </a:rPr>
              <a:t>de programas y Proyectos de Inversión Pública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
          <p:cNvSpPr/>
          <p:nvPr/>
        </p:nvSpPr>
        <p:spPr>
          <a:xfrm>
            <a:off x="548640" y="1508760"/>
            <a:ext cx="11064240" cy="1234440"/>
          </a:xfrm>
          <a:prstGeom prst="roundRect">
            <a:avLst>
              <a:gd name="adj" fmla="val 5926"/>
            </a:avLst>
          </a:prstGeom>
          <a:solidFill>
            <a:srgbClr val="FCF6F5"/>
          </a:solidFill>
          <a:ln w="9525">
            <a:solidFill>
              <a:srgbClr val="E9E3E1"/>
            </a:solidFill>
            <a:prstDash val="solid"/>
          </a:ln>
        </p:spPr>
      </p:sp>
      <p:grpSp>
        <p:nvGrpSpPr>
          <p:cNvPr id="30" name="Grupo 29">
            <a:extLst>
              <a:ext uri="{FF2B5EF4-FFF2-40B4-BE49-F238E27FC236}">
                <a16:creationId xmlns:a16="http://schemas.microsoft.com/office/drawing/2014/main" id="{DA6BCD06-1A41-4223-B019-A2A1EAEA36B2}"/>
              </a:ext>
            </a:extLst>
          </p:cNvPr>
          <p:cNvGrpSpPr/>
          <p:nvPr/>
        </p:nvGrpSpPr>
        <p:grpSpPr>
          <a:xfrm>
            <a:off x="868680" y="1598450"/>
            <a:ext cx="9966960" cy="1012532"/>
            <a:chOff x="868680" y="1686955"/>
            <a:chExt cx="9966960" cy="1012532"/>
          </a:xfrm>
        </p:grpSpPr>
        <p:sp>
          <p:nvSpPr>
            <p:cNvPr id="5" name="Text 3"/>
            <p:cNvSpPr/>
            <p:nvPr/>
          </p:nvSpPr>
          <p:spPr>
            <a:xfrm>
              <a:off x="868680" y="1686955"/>
              <a:ext cx="9692640" cy="338554"/>
            </a:xfrm>
            <a:prstGeom prst="rect">
              <a:avLst/>
            </a:prstGeom>
            <a:noFill/>
            <a:ln/>
          </p:spPr>
          <p:txBody>
            <a:bodyPr wrap="square" rtlCol="0" anchor="ctr">
              <a:spAutoFit/>
            </a:bodyPr>
            <a:lstStyle/>
            <a:p>
              <a:pPr marL="0" indent="0">
                <a:buNone/>
              </a:pPr>
              <a:r>
                <a:rPr lang="en-US" sz="1600" b="1" dirty="0">
                  <a:solidFill>
                    <a:srgbClr val="7A1C31"/>
                  </a:solidFill>
                  <a:latin typeface="Averta" panose="00000500000000000000" pitchFamily="50" charset="0"/>
                  <a:ea typeface="Calibri" pitchFamily="34" charset="-122"/>
                  <a:cs typeface="Calibri" pitchFamily="34" charset="-120"/>
                </a:rPr>
                <a:t>Calendario de Inversión</a:t>
              </a:r>
              <a:endParaRPr lang="en-US" sz="1600" dirty="0">
                <a:solidFill>
                  <a:srgbClr val="7A1C31"/>
                </a:solidFill>
                <a:latin typeface="Averta" panose="00000500000000000000" pitchFamily="50" charset="0"/>
              </a:endParaRPr>
            </a:p>
          </p:txBody>
        </p:sp>
        <p:sp>
          <p:nvSpPr>
            <p:cNvPr id="6" name="Text 4"/>
            <p:cNvSpPr/>
            <p:nvPr/>
          </p:nvSpPr>
          <p:spPr>
            <a:xfrm>
              <a:off x="868680" y="2084832"/>
              <a:ext cx="9966960" cy="614655"/>
            </a:xfrm>
            <a:prstGeom prst="rect">
              <a:avLst/>
            </a:prstGeom>
            <a:noFill/>
            <a:ln/>
          </p:spPr>
          <p:txBody>
            <a:bodyPr wrap="square" rtlCol="0" anchor="t">
              <a:spAutoFit/>
            </a:bodyPr>
            <a:lstStyle/>
            <a:p>
              <a:pPr marL="342900" indent="-342900">
                <a:lnSpc>
                  <a:spcPct val="110000"/>
                </a:lnSpc>
                <a:buSzPct val="100000"/>
                <a:buChar char="•"/>
              </a:pPr>
              <a:r>
                <a:rPr lang="en-US" sz="1600" dirty="0">
                  <a:solidFill>
                    <a:srgbClr val="555555"/>
                  </a:solidFill>
                  <a:latin typeface="Averta" panose="00000500000000000000" pitchFamily="50" charset="0"/>
                  <a:ea typeface="Calibri" pitchFamily="34" charset="-122"/>
                  <a:cs typeface="Calibri" pitchFamily="34" charset="-120"/>
                </a:rPr>
                <a:t>Seleccionar los meses en que se ejercerán los recursos</a:t>
              </a:r>
              <a:endParaRPr lang="en-US" sz="1600" dirty="0">
                <a:latin typeface="Averta" panose="00000500000000000000" pitchFamily="50" charset="0"/>
              </a:endParaRPr>
            </a:p>
            <a:p>
              <a:pPr marL="342900" indent="-342900">
                <a:lnSpc>
                  <a:spcPct val="110000"/>
                </a:lnSpc>
                <a:buSzPct val="100000"/>
                <a:buChar char="•"/>
              </a:pPr>
              <a:r>
                <a:rPr lang="en-US" sz="1600" dirty="0">
                  <a:solidFill>
                    <a:srgbClr val="555555"/>
                  </a:solidFill>
                  <a:latin typeface="Averta" panose="00000500000000000000" pitchFamily="50" charset="0"/>
                  <a:ea typeface="Calibri" pitchFamily="34" charset="-122"/>
                  <a:cs typeface="Calibri" pitchFamily="34" charset="-120"/>
                </a:rPr>
                <a:t>La programación debe corresponder al monto total de inversión</a:t>
              </a:r>
              <a:endParaRPr lang="en-US" sz="1600" dirty="0">
                <a:latin typeface="Averta" panose="00000500000000000000" pitchFamily="50" charset="0"/>
              </a:endParaRPr>
            </a:p>
          </p:txBody>
        </p:sp>
      </p:grpSp>
      <p:sp>
        <p:nvSpPr>
          <p:cNvPr id="7" name="Shape 5"/>
          <p:cNvSpPr/>
          <p:nvPr/>
        </p:nvSpPr>
        <p:spPr>
          <a:xfrm>
            <a:off x="548640" y="2971800"/>
            <a:ext cx="11064240" cy="3291840"/>
          </a:xfrm>
          <a:prstGeom prst="roundRect">
            <a:avLst>
              <a:gd name="adj" fmla="val 2222"/>
            </a:avLst>
          </a:prstGeom>
          <a:solidFill>
            <a:srgbClr val="FCF6F5"/>
          </a:solidFill>
          <a:ln w="12700">
            <a:solidFill>
              <a:srgbClr val="B08D57"/>
            </a:solidFill>
            <a:prstDash val="solid"/>
          </a:ln>
        </p:spPr>
      </p:sp>
      <p:grpSp>
        <p:nvGrpSpPr>
          <p:cNvPr id="42" name="Grupo 41">
            <a:extLst>
              <a:ext uri="{FF2B5EF4-FFF2-40B4-BE49-F238E27FC236}">
                <a16:creationId xmlns:a16="http://schemas.microsoft.com/office/drawing/2014/main" id="{32D88F1A-4C0A-4136-9992-77A6DA84C08A}"/>
              </a:ext>
            </a:extLst>
          </p:cNvPr>
          <p:cNvGrpSpPr/>
          <p:nvPr/>
        </p:nvGrpSpPr>
        <p:grpSpPr>
          <a:xfrm>
            <a:off x="868680" y="3122563"/>
            <a:ext cx="10612120" cy="3013061"/>
            <a:chOff x="868680" y="3149995"/>
            <a:chExt cx="10612120" cy="3013061"/>
          </a:xfrm>
        </p:grpSpPr>
        <p:sp>
          <p:nvSpPr>
            <p:cNvPr id="8" name="Text 6"/>
            <p:cNvSpPr/>
            <p:nvPr/>
          </p:nvSpPr>
          <p:spPr>
            <a:xfrm>
              <a:off x="868680" y="3149995"/>
              <a:ext cx="7315200" cy="338554"/>
            </a:xfrm>
            <a:prstGeom prst="rect">
              <a:avLst/>
            </a:prstGeom>
            <a:noFill/>
            <a:ln/>
          </p:spPr>
          <p:txBody>
            <a:bodyPr wrap="square" rtlCol="0" anchor="ctr">
              <a:spAutoFit/>
            </a:bodyPr>
            <a:lstStyle/>
            <a:p>
              <a:pPr marL="0" indent="0">
                <a:buNone/>
              </a:pPr>
              <a:r>
                <a:rPr lang="en-US" sz="1600" b="1" dirty="0">
                  <a:solidFill>
                    <a:srgbClr val="7A1C31"/>
                  </a:solidFill>
                  <a:latin typeface="Averta" panose="00000500000000000000" pitchFamily="50" charset="0"/>
                  <a:ea typeface="Calibri" pitchFamily="34" charset="-122"/>
                  <a:cs typeface="Calibri" pitchFamily="34" charset="-120"/>
                </a:rPr>
                <a:t>Componentes del Proyecto</a:t>
              </a:r>
              <a:endParaRPr lang="en-US" sz="1600" dirty="0">
                <a:solidFill>
                  <a:srgbClr val="7A1C31"/>
                </a:solidFill>
                <a:latin typeface="Averta" panose="00000500000000000000" pitchFamily="50" charset="0"/>
              </a:endParaRPr>
            </a:p>
          </p:txBody>
        </p:sp>
        <p:grpSp>
          <p:nvGrpSpPr>
            <p:cNvPr id="41" name="Grupo 40">
              <a:extLst>
                <a:ext uri="{FF2B5EF4-FFF2-40B4-BE49-F238E27FC236}">
                  <a16:creationId xmlns:a16="http://schemas.microsoft.com/office/drawing/2014/main" id="{3D557A68-A668-4C50-A839-035012779F39}"/>
                </a:ext>
              </a:extLst>
            </p:cNvPr>
            <p:cNvGrpSpPr/>
            <p:nvPr/>
          </p:nvGrpSpPr>
          <p:grpSpPr>
            <a:xfrm>
              <a:off x="868680" y="3950208"/>
              <a:ext cx="2468880" cy="2212848"/>
              <a:chOff x="868680" y="3950208"/>
              <a:chExt cx="2468880" cy="2212848"/>
            </a:xfrm>
          </p:grpSpPr>
          <p:grpSp>
            <p:nvGrpSpPr>
              <p:cNvPr id="36" name="Grupo 35">
                <a:extLst>
                  <a:ext uri="{FF2B5EF4-FFF2-40B4-BE49-F238E27FC236}">
                    <a16:creationId xmlns:a16="http://schemas.microsoft.com/office/drawing/2014/main" id="{8B2D1069-8414-4B64-8E1F-0AD9C3F02EE1}"/>
                  </a:ext>
                </a:extLst>
              </p:cNvPr>
              <p:cNvGrpSpPr/>
              <p:nvPr/>
            </p:nvGrpSpPr>
            <p:grpSpPr>
              <a:xfrm>
                <a:off x="868680" y="3950208"/>
                <a:ext cx="2468880" cy="384048"/>
                <a:chOff x="868680" y="3950208"/>
                <a:chExt cx="2468880" cy="384048"/>
              </a:xfrm>
            </p:grpSpPr>
            <p:sp>
              <p:nvSpPr>
                <p:cNvPr id="10" name="Shape 8"/>
                <p:cNvSpPr/>
                <p:nvPr/>
              </p:nvSpPr>
              <p:spPr>
                <a:xfrm>
                  <a:off x="868680" y="3950208"/>
                  <a:ext cx="2468880" cy="384048"/>
                </a:xfrm>
                <a:prstGeom prst="roundRect">
                  <a:avLst>
                    <a:gd name="adj" fmla="val 11905"/>
                  </a:avLst>
                </a:prstGeom>
                <a:solidFill>
                  <a:srgbClr val="990011"/>
                </a:solidFill>
                <a:ln/>
              </p:spPr>
            </p:sp>
            <p:sp>
              <p:nvSpPr>
                <p:cNvPr id="11" name="Text 9"/>
                <p:cNvSpPr/>
                <p:nvPr/>
              </p:nvSpPr>
              <p:spPr>
                <a:xfrm>
                  <a:off x="868680" y="4019122"/>
                  <a:ext cx="2468880" cy="246221"/>
                </a:xfrm>
                <a:prstGeom prst="rect">
                  <a:avLst/>
                </a:prstGeom>
                <a:noFill/>
                <a:ln/>
              </p:spPr>
              <p:txBody>
                <a:bodyPr wrap="square" lIns="0" tIns="0" rIns="0" bIns="0" rtlCol="0" anchor="ctr">
                  <a:spAutoFit/>
                </a:bodyPr>
                <a:lstStyle/>
                <a:p>
                  <a:pPr marL="0" indent="0" algn="ctr">
                    <a:buNone/>
                  </a:pPr>
                  <a:r>
                    <a:rPr lang="en-US" sz="1600" b="1" dirty="0">
                      <a:solidFill>
                        <a:srgbClr val="FFFFFF"/>
                      </a:solidFill>
                      <a:latin typeface="Averta" panose="00000500000000000000" pitchFamily="50" charset="0"/>
                      <a:ea typeface="Calibri" pitchFamily="34" charset="-122"/>
                      <a:cs typeface="Calibri" pitchFamily="34" charset="-120"/>
                    </a:rPr>
                    <a:t>Componente</a:t>
                  </a:r>
                  <a:endParaRPr lang="en-US" sz="1600" dirty="0">
                    <a:latin typeface="Averta" panose="00000500000000000000" pitchFamily="50" charset="0"/>
                  </a:endParaRPr>
                </a:p>
              </p:txBody>
            </p:sp>
          </p:grpSp>
          <p:grpSp>
            <p:nvGrpSpPr>
              <p:cNvPr id="37" name="Grupo 36">
                <a:extLst>
                  <a:ext uri="{FF2B5EF4-FFF2-40B4-BE49-F238E27FC236}">
                    <a16:creationId xmlns:a16="http://schemas.microsoft.com/office/drawing/2014/main" id="{AC08D50A-8B49-42BD-B050-F57CE02FFBC2}"/>
                  </a:ext>
                </a:extLst>
              </p:cNvPr>
              <p:cNvGrpSpPr/>
              <p:nvPr/>
            </p:nvGrpSpPr>
            <p:grpSpPr>
              <a:xfrm>
                <a:off x="868680" y="4407408"/>
                <a:ext cx="2468880" cy="384048"/>
                <a:chOff x="868680" y="4407408"/>
                <a:chExt cx="2468880" cy="384048"/>
              </a:xfrm>
            </p:grpSpPr>
            <p:sp>
              <p:nvSpPr>
                <p:cNvPr id="13" name="Shape 11"/>
                <p:cNvSpPr/>
                <p:nvPr/>
              </p:nvSpPr>
              <p:spPr>
                <a:xfrm>
                  <a:off x="868680" y="4407408"/>
                  <a:ext cx="2468880" cy="384048"/>
                </a:xfrm>
                <a:prstGeom prst="roundRect">
                  <a:avLst>
                    <a:gd name="adj" fmla="val 11905"/>
                  </a:avLst>
                </a:prstGeom>
                <a:solidFill>
                  <a:srgbClr val="990011"/>
                </a:solidFill>
                <a:ln/>
              </p:spPr>
            </p:sp>
            <p:sp>
              <p:nvSpPr>
                <p:cNvPr id="14" name="Text 12"/>
                <p:cNvSpPr/>
                <p:nvPr/>
              </p:nvSpPr>
              <p:spPr>
                <a:xfrm>
                  <a:off x="868680" y="4476322"/>
                  <a:ext cx="2468880" cy="246221"/>
                </a:xfrm>
                <a:prstGeom prst="rect">
                  <a:avLst/>
                </a:prstGeom>
                <a:noFill/>
                <a:ln/>
              </p:spPr>
              <p:txBody>
                <a:bodyPr wrap="square" lIns="0" tIns="0" rIns="0" bIns="0" rtlCol="0" anchor="ctr">
                  <a:spAutoFit/>
                </a:bodyPr>
                <a:lstStyle/>
                <a:p>
                  <a:pPr marL="0" indent="0" algn="ctr">
                    <a:buNone/>
                  </a:pPr>
                  <a:r>
                    <a:rPr lang="en-US" sz="1600" b="1" dirty="0">
                      <a:solidFill>
                        <a:srgbClr val="FFFFFF"/>
                      </a:solidFill>
                      <a:latin typeface="Averta" panose="00000500000000000000" pitchFamily="50" charset="0"/>
                      <a:ea typeface="Calibri" pitchFamily="34" charset="-122"/>
                      <a:cs typeface="Calibri" pitchFamily="34" charset="-120"/>
                    </a:rPr>
                    <a:t>Descripción</a:t>
                  </a:r>
                  <a:endParaRPr lang="en-US" sz="1600" dirty="0">
                    <a:latin typeface="Averta" panose="00000500000000000000" pitchFamily="50" charset="0"/>
                  </a:endParaRPr>
                </a:p>
              </p:txBody>
            </p:sp>
          </p:grpSp>
          <p:grpSp>
            <p:nvGrpSpPr>
              <p:cNvPr id="38" name="Grupo 37">
                <a:extLst>
                  <a:ext uri="{FF2B5EF4-FFF2-40B4-BE49-F238E27FC236}">
                    <a16:creationId xmlns:a16="http://schemas.microsoft.com/office/drawing/2014/main" id="{003AE38C-8515-49FF-A2C4-5732D069403C}"/>
                  </a:ext>
                </a:extLst>
              </p:cNvPr>
              <p:cNvGrpSpPr/>
              <p:nvPr/>
            </p:nvGrpSpPr>
            <p:grpSpPr>
              <a:xfrm>
                <a:off x="868680" y="4864608"/>
                <a:ext cx="2468880" cy="384048"/>
                <a:chOff x="868680" y="4864608"/>
                <a:chExt cx="2468880" cy="384048"/>
              </a:xfrm>
            </p:grpSpPr>
            <p:sp>
              <p:nvSpPr>
                <p:cNvPr id="16" name="Shape 14"/>
                <p:cNvSpPr/>
                <p:nvPr/>
              </p:nvSpPr>
              <p:spPr>
                <a:xfrm>
                  <a:off x="868680" y="4864608"/>
                  <a:ext cx="2468880" cy="384048"/>
                </a:xfrm>
                <a:prstGeom prst="roundRect">
                  <a:avLst>
                    <a:gd name="adj" fmla="val 11905"/>
                  </a:avLst>
                </a:prstGeom>
                <a:solidFill>
                  <a:srgbClr val="990011"/>
                </a:solidFill>
                <a:ln/>
              </p:spPr>
            </p:sp>
            <p:sp>
              <p:nvSpPr>
                <p:cNvPr id="17" name="Text 15"/>
                <p:cNvSpPr/>
                <p:nvPr/>
              </p:nvSpPr>
              <p:spPr>
                <a:xfrm>
                  <a:off x="868680" y="4933522"/>
                  <a:ext cx="2468880" cy="246221"/>
                </a:xfrm>
                <a:prstGeom prst="rect">
                  <a:avLst/>
                </a:prstGeom>
                <a:noFill/>
                <a:ln/>
              </p:spPr>
              <p:txBody>
                <a:bodyPr wrap="square" lIns="0" tIns="0" rIns="0" bIns="0" rtlCol="0" anchor="ctr">
                  <a:spAutoFit/>
                </a:bodyPr>
                <a:lstStyle/>
                <a:p>
                  <a:pPr marL="0" indent="0" algn="ctr">
                    <a:buNone/>
                  </a:pPr>
                  <a:r>
                    <a:rPr lang="en-US" sz="1600" b="1" dirty="0">
                      <a:solidFill>
                        <a:srgbClr val="FFFFFF"/>
                      </a:solidFill>
                      <a:latin typeface="Averta" panose="00000500000000000000" pitchFamily="50" charset="0"/>
                      <a:ea typeface="Calibri" pitchFamily="34" charset="-122"/>
                      <a:cs typeface="Calibri" pitchFamily="34" charset="-120"/>
                    </a:rPr>
                    <a:t>Costo Unitario</a:t>
                  </a:r>
                  <a:endParaRPr lang="en-US" sz="1600" dirty="0">
                    <a:latin typeface="Averta" panose="00000500000000000000" pitchFamily="50" charset="0"/>
                  </a:endParaRPr>
                </a:p>
              </p:txBody>
            </p:sp>
          </p:grpSp>
          <p:grpSp>
            <p:nvGrpSpPr>
              <p:cNvPr id="39" name="Grupo 38">
                <a:extLst>
                  <a:ext uri="{FF2B5EF4-FFF2-40B4-BE49-F238E27FC236}">
                    <a16:creationId xmlns:a16="http://schemas.microsoft.com/office/drawing/2014/main" id="{D4E97FDA-AC84-4C3F-90FC-7078694113F6}"/>
                  </a:ext>
                </a:extLst>
              </p:cNvPr>
              <p:cNvGrpSpPr/>
              <p:nvPr/>
            </p:nvGrpSpPr>
            <p:grpSpPr>
              <a:xfrm>
                <a:off x="868680" y="5321808"/>
                <a:ext cx="2468880" cy="384048"/>
                <a:chOff x="868680" y="5321808"/>
                <a:chExt cx="2468880" cy="384048"/>
              </a:xfrm>
            </p:grpSpPr>
            <p:sp>
              <p:nvSpPr>
                <p:cNvPr id="19" name="Shape 17"/>
                <p:cNvSpPr/>
                <p:nvPr/>
              </p:nvSpPr>
              <p:spPr>
                <a:xfrm>
                  <a:off x="868680" y="5321808"/>
                  <a:ext cx="2468880" cy="384048"/>
                </a:xfrm>
                <a:prstGeom prst="roundRect">
                  <a:avLst>
                    <a:gd name="adj" fmla="val 11905"/>
                  </a:avLst>
                </a:prstGeom>
                <a:solidFill>
                  <a:srgbClr val="990011"/>
                </a:solidFill>
                <a:ln/>
              </p:spPr>
            </p:sp>
            <p:sp>
              <p:nvSpPr>
                <p:cNvPr id="20" name="Text 18"/>
                <p:cNvSpPr/>
                <p:nvPr/>
              </p:nvSpPr>
              <p:spPr>
                <a:xfrm>
                  <a:off x="868680" y="5390722"/>
                  <a:ext cx="2468880" cy="246221"/>
                </a:xfrm>
                <a:prstGeom prst="rect">
                  <a:avLst/>
                </a:prstGeom>
                <a:noFill/>
                <a:ln/>
              </p:spPr>
              <p:txBody>
                <a:bodyPr wrap="square" lIns="0" tIns="0" rIns="0" bIns="0" rtlCol="0" anchor="ctr">
                  <a:spAutoFit/>
                </a:bodyPr>
                <a:lstStyle/>
                <a:p>
                  <a:pPr marL="0" indent="0" algn="ctr">
                    <a:buNone/>
                  </a:pPr>
                  <a:r>
                    <a:rPr lang="en-US" sz="1600" b="1" dirty="0">
                      <a:solidFill>
                        <a:srgbClr val="FFFFFF"/>
                      </a:solidFill>
                      <a:latin typeface="Averta" panose="00000500000000000000" pitchFamily="50" charset="0"/>
                      <a:ea typeface="Calibri" pitchFamily="34" charset="-122"/>
                      <a:cs typeface="Calibri" pitchFamily="34" charset="-120"/>
                    </a:rPr>
                    <a:t>Cantidad</a:t>
                  </a:r>
                  <a:endParaRPr lang="en-US" sz="1600" dirty="0">
                    <a:latin typeface="Averta" panose="00000500000000000000" pitchFamily="50" charset="0"/>
                  </a:endParaRPr>
                </a:p>
              </p:txBody>
            </p:sp>
          </p:grpSp>
          <p:grpSp>
            <p:nvGrpSpPr>
              <p:cNvPr id="40" name="Grupo 39">
                <a:extLst>
                  <a:ext uri="{FF2B5EF4-FFF2-40B4-BE49-F238E27FC236}">
                    <a16:creationId xmlns:a16="http://schemas.microsoft.com/office/drawing/2014/main" id="{2E1D3909-E67B-4338-B7CA-1A43A2BF0361}"/>
                  </a:ext>
                </a:extLst>
              </p:cNvPr>
              <p:cNvGrpSpPr/>
              <p:nvPr/>
            </p:nvGrpSpPr>
            <p:grpSpPr>
              <a:xfrm>
                <a:off x="868680" y="5779008"/>
                <a:ext cx="2468880" cy="384048"/>
                <a:chOff x="868680" y="5779008"/>
                <a:chExt cx="2468880" cy="384048"/>
              </a:xfrm>
            </p:grpSpPr>
            <p:sp>
              <p:nvSpPr>
                <p:cNvPr id="22" name="Shape 20"/>
                <p:cNvSpPr/>
                <p:nvPr/>
              </p:nvSpPr>
              <p:spPr>
                <a:xfrm>
                  <a:off x="868680" y="5779008"/>
                  <a:ext cx="2468880" cy="384048"/>
                </a:xfrm>
                <a:prstGeom prst="roundRect">
                  <a:avLst>
                    <a:gd name="adj" fmla="val 11905"/>
                  </a:avLst>
                </a:prstGeom>
                <a:solidFill>
                  <a:srgbClr val="990011"/>
                </a:solidFill>
                <a:ln/>
              </p:spPr>
            </p:sp>
            <p:sp>
              <p:nvSpPr>
                <p:cNvPr id="23" name="Text 21"/>
                <p:cNvSpPr/>
                <p:nvPr/>
              </p:nvSpPr>
              <p:spPr>
                <a:xfrm>
                  <a:off x="868680" y="5847922"/>
                  <a:ext cx="2468880" cy="246221"/>
                </a:xfrm>
                <a:prstGeom prst="rect">
                  <a:avLst/>
                </a:prstGeom>
                <a:noFill/>
                <a:ln/>
              </p:spPr>
              <p:txBody>
                <a:bodyPr wrap="square" lIns="0" tIns="0" rIns="0" bIns="0" rtlCol="0" anchor="ctr">
                  <a:spAutoFit/>
                </a:bodyPr>
                <a:lstStyle/>
                <a:p>
                  <a:pPr marL="0" indent="0" algn="ctr">
                    <a:buNone/>
                  </a:pPr>
                  <a:r>
                    <a:rPr lang="en-US" sz="1600" b="1" dirty="0">
                      <a:solidFill>
                        <a:srgbClr val="FFFFFF"/>
                      </a:solidFill>
                      <a:latin typeface="Averta" panose="00000500000000000000" pitchFamily="50" charset="0"/>
                      <a:ea typeface="Calibri" pitchFamily="34" charset="-122"/>
                      <a:cs typeface="Calibri" pitchFamily="34" charset="-120"/>
                    </a:rPr>
                    <a:t>Unidad de Medida</a:t>
                  </a:r>
                  <a:endParaRPr lang="en-US" sz="1600" dirty="0">
                    <a:latin typeface="Averta" panose="00000500000000000000" pitchFamily="50" charset="0"/>
                  </a:endParaRPr>
                </a:p>
              </p:txBody>
            </p:sp>
          </p:grpSp>
        </p:grpSp>
        <p:sp>
          <p:nvSpPr>
            <p:cNvPr id="9" name="Text 7"/>
            <p:cNvSpPr/>
            <p:nvPr/>
          </p:nvSpPr>
          <p:spPr>
            <a:xfrm>
              <a:off x="868680" y="3520327"/>
              <a:ext cx="9891684" cy="338554"/>
            </a:xfrm>
            <a:prstGeom prst="rect">
              <a:avLst/>
            </a:prstGeom>
            <a:noFill/>
            <a:ln/>
          </p:spPr>
          <p:txBody>
            <a:bodyPr wrap="square" rtlCol="0" anchor="ctr">
              <a:spAutoFit/>
            </a:bodyPr>
            <a:lstStyle/>
            <a:p>
              <a:pPr marL="0" indent="0">
                <a:buNone/>
              </a:pPr>
              <a:r>
                <a:rPr lang="es-MX" sz="1600" i="1" dirty="0">
                  <a:solidFill>
                    <a:srgbClr val="555555"/>
                  </a:solidFill>
                  <a:latin typeface="Averta" panose="00000500000000000000" pitchFamily="50" charset="0"/>
                  <a:ea typeface="Calibri" pitchFamily="34" charset="-122"/>
                  <a:cs typeface="Calibri" pitchFamily="34" charset="-120"/>
                </a:rPr>
                <a:t>Durante esta etapa únicamente deberá registrarse un componente con la siguiente información:</a:t>
              </a:r>
            </a:p>
          </p:txBody>
        </p:sp>
        <p:sp>
          <p:nvSpPr>
            <p:cNvPr id="12" name="Text 10"/>
            <p:cNvSpPr/>
            <p:nvPr/>
          </p:nvSpPr>
          <p:spPr>
            <a:xfrm>
              <a:off x="3520440" y="3972955"/>
              <a:ext cx="7863840" cy="338554"/>
            </a:xfrm>
            <a:prstGeom prst="rect">
              <a:avLst/>
            </a:prstGeom>
            <a:noFill/>
            <a:ln/>
          </p:spPr>
          <p:txBody>
            <a:bodyPr wrap="square" rtlCol="0" anchor="ctr">
              <a:spAutoFit/>
            </a:bodyPr>
            <a:lstStyle/>
            <a:p>
              <a:pPr marL="0" indent="0">
                <a:buNone/>
              </a:pPr>
              <a:r>
                <a:rPr lang="en-US" sz="1600" b="1" dirty="0">
                  <a:solidFill>
                    <a:srgbClr val="7A1C31"/>
                  </a:solidFill>
                  <a:latin typeface="Averta" panose="00000500000000000000" pitchFamily="50" charset="0"/>
                  <a:ea typeface="Calibri" pitchFamily="34" charset="-122"/>
                  <a:cs typeface="Calibri" pitchFamily="34" charset="-120"/>
                </a:rPr>
                <a:t>PAIP2027</a:t>
              </a:r>
              <a:endParaRPr lang="en-US" sz="1600" dirty="0">
                <a:solidFill>
                  <a:srgbClr val="7A1C31"/>
                </a:solidFill>
                <a:latin typeface="Averta" panose="00000500000000000000" pitchFamily="50" charset="0"/>
              </a:endParaRPr>
            </a:p>
          </p:txBody>
        </p:sp>
        <p:sp>
          <p:nvSpPr>
            <p:cNvPr id="15" name="Text 13"/>
            <p:cNvSpPr/>
            <p:nvPr/>
          </p:nvSpPr>
          <p:spPr>
            <a:xfrm>
              <a:off x="3520440" y="4307045"/>
              <a:ext cx="7960360" cy="584775"/>
            </a:xfrm>
            <a:prstGeom prst="rect">
              <a:avLst/>
            </a:prstGeom>
            <a:noFill/>
            <a:ln/>
          </p:spPr>
          <p:txBody>
            <a:bodyPr wrap="square" rtlCol="0" anchor="ctr">
              <a:spAutoFit/>
            </a:bodyPr>
            <a:lstStyle/>
            <a:p>
              <a:pPr marL="0" indent="0">
                <a:buNone/>
              </a:pPr>
              <a:r>
                <a:rPr lang="es-MX" sz="1600" dirty="0">
                  <a:solidFill>
                    <a:srgbClr val="7A1C31"/>
                  </a:solidFill>
                  <a:latin typeface="Averta" panose="00000500000000000000" pitchFamily="50" charset="0"/>
                  <a:ea typeface="Calibri" pitchFamily="34" charset="-122"/>
                  <a:cs typeface="Calibri" pitchFamily="34" charset="-120"/>
                </a:rPr>
                <a:t>La descripción deberá ser la misma registrada en el apartado "Descripción General del Proyecto".</a:t>
              </a:r>
            </a:p>
          </p:txBody>
        </p:sp>
        <p:sp>
          <p:nvSpPr>
            <p:cNvPr id="18" name="Text 16"/>
            <p:cNvSpPr/>
            <p:nvPr/>
          </p:nvSpPr>
          <p:spPr>
            <a:xfrm>
              <a:off x="3520440" y="4887355"/>
              <a:ext cx="7863840" cy="338554"/>
            </a:xfrm>
            <a:prstGeom prst="rect">
              <a:avLst/>
            </a:prstGeom>
            <a:noFill/>
            <a:ln/>
          </p:spPr>
          <p:txBody>
            <a:bodyPr wrap="square" rtlCol="0" anchor="ctr">
              <a:spAutoFit/>
            </a:bodyPr>
            <a:lstStyle/>
            <a:p>
              <a:pPr marL="0" indent="0">
                <a:buNone/>
              </a:pPr>
              <a:r>
                <a:rPr lang="en-US" sz="1600" dirty="0">
                  <a:solidFill>
                    <a:srgbClr val="7A1C31"/>
                  </a:solidFill>
                  <a:latin typeface="Averta" panose="00000500000000000000" pitchFamily="50" charset="0"/>
                  <a:ea typeface="Calibri" pitchFamily="34" charset="-122"/>
                  <a:cs typeface="Calibri" pitchFamily="34" charset="-120"/>
                </a:rPr>
                <a:t>Monto total de inversión, sin IVA</a:t>
              </a:r>
              <a:endParaRPr lang="en-US" sz="1600" dirty="0">
                <a:solidFill>
                  <a:srgbClr val="7A1C31"/>
                </a:solidFill>
                <a:latin typeface="Averta" panose="00000500000000000000" pitchFamily="50" charset="0"/>
              </a:endParaRPr>
            </a:p>
          </p:txBody>
        </p:sp>
        <p:sp>
          <p:nvSpPr>
            <p:cNvPr id="21" name="Text 19"/>
            <p:cNvSpPr/>
            <p:nvPr/>
          </p:nvSpPr>
          <p:spPr>
            <a:xfrm>
              <a:off x="3520440" y="5344555"/>
              <a:ext cx="7863840" cy="338554"/>
            </a:xfrm>
            <a:prstGeom prst="rect">
              <a:avLst/>
            </a:prstGeom>
            <a:noFill/>
            <a:ln/>
          </p:spPr>
          <p:txBody>
            <a:bodyPr wrap="square" rtlCol="0" anchor="ctr">
              <a:spAutoFit/>
            </a:bodyPr>
            <a:lstStyle/>
            <a:p>
              <a:pPr marL="0" indent="0">
                <a:buNone/>
              </a:pPr>
              <a:r>
                <a:rPr lang="en-US" sz="1600" b="1" dirty="0">
                  <a:solidFill>
                    <a:srgbClr val="7A1C31"/>
                  </a:solidFill>
                  <a:latin typeface="Averta" panose="00000500000000000000" pitchFamily="50" charset="0"/>
                  <a:ea typeface="Calibri" pitchFamily="34" charset="-122"/>
                  <a:cs typeface="Calibri" pitchFamily="34" charset="-120"/>
                </a:rPr>
                <a:t>1</a:t>
              </a:r>
              <a:endParaRPr lang="en-US" sz="1600" dirty="0">
                <a:solidFill>
                  <a:srgbClr val="7A1C31"/>
                </a:solidFill>
                <a:latin typeface="Averta" panose="00000500000000000000" pitchFamily="50" charset="0"/>
              </a:endParaRPr>
            </a:p>
          </p:txBody>
        </p:sp>
        <p:sp>
          <p:nvSpPr>
            <p:cNvPr id="24" name="Text 22"/>
            <p:cNvSpPr/>
            <p:nvPr/>
          </p:nvSpPr>
          <p:spPr>
            <a:xfrm>
              <a:off x="3520440" y="5801755"/>
              <a:ext cx="7863840" cy="338554"/>
            </a:xfrm>
            <a:prstGeom prst="rect">
              <a:avLst/>
            </a:prstGeom>
            <a:noFill/>
            <a:ln/>
          </p:spPr>
          <p:txBody>
            <a:bodyPr wrap="square" rtlCol="0" anchor="ctr">
              <a:spAutoFit/>
            </a:bodyPr>
            <a:lstStyle/>
            <a:p>
              <a:pPr marL="0" indent="0">
                <a:buNone/>
              </a:pPr>
              <a:r>
                <a:rPr lang="en-US" sz="1600" dirty="0">
                  <a:solidFill>
                    <a:srgbClr val="7A1C31"/>
                  </a:solidFill>
                  <a:latin typeface="Averta" panose="00000500000000000000" pitchFamily="50" charset="0"/>
                  <a:ea typeface="Calibri" pitchFamily="34" charset="-122"/>
                  <a:cs typeface="Calibri" pitchFamily="34" charset="-120"/>
                </a:rPr>
                <a:t>PZA</a:t>
              </a:r>
              <a:endParaRPr lang="en-US" sz="1600" dirty="0">
                <a:solidFill>
                  <a:srgbClr val="7A1C31"/>
                </a:solidFill>
                <a:latin typeface="Averta" panose="00000500000000000000" pitchFamily="50" charset="0"/>
              </a:endParaRPr>
            </a:p>
          </p:txBody>
        </p:sp>
      </p:grpSp>
      <p:pic>
        <p:nvPicPr>
          <p:cNvPr id="27" name="Imagen 26">
            <a:extLst>
              <a:ext uri="{FF2B5EF4-FFF2-40B4-BE49-F238E27FC236}">
                <a16:creationId xmlns:a16="http://schemas.microsoft.com/office/drawing/2014/main" id="{DF5F6677-D1D2-4DC4-8A9C-F53BD28D915E}"/>
              </a:ext>
            </a:extLst>
          </p:cNvPr>
          <p:cNvPicPr>
            <a:picLocks noChangeAspect="1"/>
          </p:cNvPicPr>
          <p:nvPr/>
        </p:nvPicPr>
        <p:blipFill>
          <a:blip r:embed="rId3"/>
          <a:stretch>
            <a:fillRect/>
          </a:stretch>
        </p:blipFill>
        <p:spPr>
          <a:xfrm>
            <a:off x="9146166" y="66468"/>
            <a:ext cx="2885172" cy="459955"/>
          </a:xfrm>
          <a:prstGeom prst="rect">
            <a:avLst/>
          </a:prstGeom>
        </p:spPr>
      </p:pic>
      <p:sp>
        <p:nvSpPr>
          <p:cNvPr id="29" name="Text 1">
            <a:extLst>
              <a:ext uri="{FF2B5EF4-FFF2-40B4-BE49-F238E27FC236}">
                <a16:creationId xmlns:a16="http://schemas.microsoft.com/office/drawing/2014/main" id="{1620D3B2-BA15-40F6-9F68-C79ABB35D69C}"/>
              </a:ext>
            </a:extLst>
          </p:cNvPr>
          <p:cNvSpPr/>
          <p:nvPr/>
        </p:nvSpPr>
        <p:spPr>
          <a:xfrm>
            <a:off x="548640" y="637401"/>
            <a:ext cx="10058400" cy="553998"/>
          </a:xfrm>
          <a:prstGeom prst="rect">
            <a:avLst/>
          </a:prstGeom>
          <a:noFill/>
          <a:ln/>
        </p:spPr>
        <p:txBody>
          <a:bodyPr wrap="square" rtlCol="0" anchor="ctr">
            <a:spAutoFit/>
          </a:bodyPr>
          <a:lstStyle/>
          <a:p>
            <a:r>
              <a:rPr lang="es-MX" sz="3000" b="1" dirty="0">
                <a:solidFill>
                  <a:srgbClr val="7A1C31"/>
                </a:solidFill>
                <a:latin typeface="Averta Black" panose="00000A00000000000000" pitchFamily="50" charset="0"/>
                <a:ea typeface="Cambria" pitchFamily="34" charset="-122"/>
              </a:rPr>
              <a:t>Costos</a:t>
            </a:r>
          </a:p>
        </p:txBody>
      </p:sp>
      <p:sp>
        <p:nvSpPr>
          <p:cNvPr id="31" name="Google Shape;102;p14">
            <a:extLst>
              <a:ext uri="{FF2B5EF4-FFF2-40B4-BE49-F238E27FC236}">
                <a16:creationId xmlns:a16="http://schemas.microsoft.com/office/drawing/2014/main" id="{E6FB40B5-B165-4452-AF77-ABBB20E7E543}"/>
              </a:ext>
            </a:extLst>
          </p:cNvPr>
          <p:cNvSpPr txBox="1"/>
          <p:nvPr/>
        </p:nvSpPr>
        <p:spPr>
          <a:xfrm>
            <a:off x="123392" y="6606866"/>
            <a:ext cx="5051424" cy="184666"/>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MX" sz="1200" dirty="0">
                <a:solidFill>
                  <a:srgbClr val="333333"/>
                </a:solidFill>
                <a:latin typeface="Averta" panose="00000500000000000000" pitchFamily="50" charset="0"/>
              </a:rPr>
              <a:t>Unidad</a:t>
            </a:r>
            <a:r>
              <a:rPr lang="es-MX" sz="1200" dirty="0">
                <a:latin typeface="Averta" panose="00000500000000000000" pitchFamily="50" charset="0"/>
              </a:rPr>
              <a:t> </a:t>
            </a:r>
            <a:r>
              <a:rPr lang="es-MX" sz="1200" dirty="0">
                <a:solidFill>
                  <a:srgbClr val="333333"/>
                </a:solidFill>
                <a:latin typeface="Averta" panose="00000500000000000000" pitchFamily="50" charset="0"/>
              </a:rPr>
              <a:t>de programas y Proyectos de Inversión Pública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4"/>
          <p:cNvSpPr/>
          <p:nvPr/>
        </p:nvSpPr>
        <p:spPr>
          <a:xfrm>
            <a:off x="548640" y="1508760"/>
            <a:ext cx="11064240" cy="1874520"/>
          </a:xfrm>
          <a:prstGeom prst="roundRect">
            <a:avLst>
              <a:gd name="adj" fmla="val 3902"/>
            </a:avLst>
          </a:prstGeom>
          <a:solidFill>
            <a:srgbClr val="FCF6F5"/>
          </a:solidFill>
          <a:ln w="9525">
            <a:solidFill>
              <a:srgbClr val="E9E3E1"/>
            </a:solidFill>
            <a:prstDash val="solid"/>
          </a:ln>
        </p:spPr>
      </p:sp>
      <p:grpSp>
        <p:nvGrpSpPr>
          <p:cNvPr id="31" name="Grupo 30">
            <a:extLst>
              <a:ext uri="{FF2B5EF4-FFF2-40B4-BE49-F238E27FC236}">
                <a16:creationId xmlns:a16="http://schemas.microsoft.com/office/drawing/2014/main" id="{B9636BDC-41C4-4AA3-A5AC-178A7975B725}"/>
              </a:ext>
            </a:extLst>
          </p:cNvPr>
          <p:cNvGrpSpPr/>
          <p:nvPr/>
        </p:nvGrpSpPr>
        <p:grpSpPr>
          <a:xfrm>
            <a:off x="1092203" y="1658935"/>
            <a:ext cx="10302240" cy="985100"/>
            <a:chOff x="1600200" y="1659523"/>
            <a:chExt cx="10302240" cy="985100"/>
          </a:xfrm>
        </p:grpSpPr>
        <p:sp>
          <p:nvSpPr>
            <p:cNvPr id="8" name="Text 6"/>
            <p:cNvSpPr/>
            <p:nvPr/>
          </p:nvSpPr>
          <p:spPr>
            <a:xfrm>
              <a:off x="1600200" y="1659523"/>
              <a:ext cx="7589520" cy="338554"/>
            </a:xfrm>
            <a:prstGeom prst="rect">
              <a:avLst/>
            </a:prstGeom>
            <a:noFill/>
            <a:ln/>
          </p:spPr>
          <p:txBody>
            <a:bodyPr wrap="square" rtlCol="0" anchor="ctr">
              <a:spAutoFit/>
            </a:bodyPr>
            <a:lstStyle/>
            <a:p>
              <a:pPr marL="0" indent="0">
                <a:buNone/>
              </a:pPr>
              <a:r>
                <a:rPr lang="es-MX" sz="1600" b="1">
                  <a:solidFill>
                    <a:srgbClr val="7A1C31"/>
                  </a:solidFill>
                  <a:latin typeface="Averta" panose="00000500000000000000" pitchFamily="50" charset="0"/>
                  <a:ea typeface="Calibri" pitchFamily="34" charset="-122"/>
                  <a:cs typeface="Calibri" pitchFamily="34" charset="-120"/>
                </a:rPr>
                <a:t>Alineación al Plan Estatal de Desarrollo 2024-2027</a:t>
              </a:r>
              <a:endParaRPr lang="es-MX" sz="1600">
                <a:solidFill>
                  <a:srgbClr val="7A1C31"/>
                </a:solidFill>
                <a:latin typeface="Averta" panose="00000500000000000000" pitchFamily="50" charset="0"/>
              </a:endParaRPr>
            </a:p>
          </p:txBody>
        </p:sp>
        <p:sp>
          <p:nvSpPr>
            <p:cNvPr id="9" name="Text 7"/>
            <p:cNvSpPr/>
            <p:nvPr/>
          </p:nvSpPr>
          <p:spPr>
            <a:xfrm>
              <a:off x="1600200" y="2029968"/>
              <a:ext cx="10302240" cy="614655"/>
            </a:xfrm>
            <a:prstGeom prst="rect">
              <a:avLst/>
            </a:prstGeom>
            <a:noFill/>
            <a:ln/>
          </p:spPr>
          <p:txBody>
            <a:bodyPr wrap="square" rtlCol="0" anchor="t">
              <a:spAutoFit/>
            </a:bodyPr>
            <a:lstStyle/>
            <a:p>
              <a:pPr marL="342900" indent="-342900">
                <a:lnSpc>
                  <a:spcPct val="110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Seleccionar: Misión, Objetivo, Estrategia y Línea de Acción del PED</a:t>
              </a:r>
              <a:endParaRPr lang="es-MX" sz="1600" dirty="0">
                <a:latin typeface="Averta" panose="00000500000000000000" pitchFamily="50" charset="0"/>
              </a:endParaRPr>
            </a:p>
            <a:p>
              <a:pPr marL="342900" indent="-342900">
                <a:lnSpc>
                  <a:spcPct val="110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La alineación deberá corresponder con la </a:t>
              </a:r>
              <a:r>
                <a:rPr lang="es-MX" sz="1600" b="1" dirty="0">
                  <a:solidFill>
                    <a:srgbClr val="555555"/>
                  </a:solidFill>
                  <a:latin typeface="Averta" panose="00000500000000000000" pitchFamily="50" charset="0"/>
                  <a:ea typeface="Calibri" pitchFamily="34" charset="-122"/>
                  <a:cs typeface="Calibri" pitchFamily="34" charset="-120"/>
                </a:rPr>
                <a:t>clave presupuestal </a:t>
              </a:r>
              <a:r>
                <a:rPr lang="es-MX" sz="1600" dirty="0">
                  <a:solidFill>
                    <a:srgbClr val="555555"/>
                  </a:solidFill>
                  <a:latin typeface="Averta" panose="00000500000000000000" pitchFamily="50" charset="0"/>
                  <a:ea typeface="Calibri" pitchFamily="34" charset="-122"/>
                  <a:cs typeface="Calibri" pitchFamily="34" charset="-120"/>
                </a:rPr>
                <a:t>registrada en la descripción del proyecto.</a:t>
              </a:r>
              <a:endParaRPr lang="es-MX" sz="1600" dirty="0">
                <a:latin typeface="Averta" panose="00000500000000000000" pitchFamily="50" charset="0"/>
              </a:endParaRPr>
            </a:p>
          </p:txBody>
        </p:sp>
      </p:grpSp>
      <p:grpSp>
        <p:nvGrpSpPr>
          <p:cNvPr id="10" name="Grupo 9">
            <a:extLst>
              <a:ext uri="{FF2B5EF4-FFF2-40B4-BE49-F238E27FC236}">
                <a16:creationId xmlns:a16="http://schemas.microsoft.com/office/drawing/2014/main" id="{07D6F015-804B-45B0-A788-2B551265FA07}"/>
              </a:ext>
            </a:extLst>
          </p:cNvPr>
          <p:cNvGrpSpPr/>
          <p:nvPr/>
        </p:nvGrpSpPr>
        <p:grpSpPr>
          <a:xfrm>
            <a:off x="838200" y="2835229"/>
            <a:ext cx="2331720" cy="411480"/>
            <a:chOff x="853440" y="2836075"/>
            <a:chExt cx="2331720" cy="411480"/>
          </a:xfrm>
          <a:solidFill>
            <a:srgbClr val="7A1C31"/>
          </a:solidFill>
        </p:grpSpPr>
        <p:sp>
          <p:nvSpPr>
            <p:cNvPr id="12" name="Shape 10"/>
            <p:cNvSpPr/>
            <p:nvPr/>
          </p:nvSpPr>
          <p:spPr>
            <a:xfrm>
              <a:off x="853440" y="2836075"/>
              <a:ext cx="2331720" cy="411480"/>
            </a:xfrm>
            <a:prstGeom prst="roundRect">
              <a:avLst>
                <a:gd name="adj" fmla="val 48889"/>
              </a:avLst>
            </a:prstGeom>
            <a:grpFill/>
            <a:ln/>
          </p:spPr>
        </p:sp>
        <p:sp>
          <p:nvSpPr>
            <p:cNvPr id="13" name="Text 11"/>
            <p:cNvSpPr/>
            <p:nvPr/>
          </p:nvSpPr>
          <p:spPr>
            <a:xfrm>
              <a:off x="853440" y="2836075"/>
              <a:ext cx="2331720" cy="411480"/>
            </a:xfrm>
            <a:prstGeom prst="rect">
              <a:avLst/>
            </a:prstGeom>
            <a:grpFill/>
            <a:ln/>
          </p:spPr>
          <p:txBody>
            <a:bodyPr wrap="square" lIns="0" tIns="0" rIns="0" bIns="0" rtlCol="0" anchor="ctr" anchorCtr="0"/>
            <a:lstStyle/>
            <a:p>
              <a:pPr marL="0" indent="0" algn="ctr">
                <a:buNone/>
              </a:pPr>
              <a:r>
                <a:rPr lang="es-MX" sz="1600" b="1">
                  <a:solidFill>
                    <a:srgbClr val="FFFFFF"/>
                  </a:solidFill>
                  <a:latin typeface="Averta" panose="00000500000000000000" pitchFamily="50" charset="0"/>
                  <a:ea typeface="Calibri" pitchFamily="34" charset="-122"/>
                  <a:cs typeface="Calibri" pitchFamily="34" charset="-120"/>
                </a:rPr>
                <a:t>Misión</a:t>
              </a:r>
              <a:endParaRPr lang="es-MX" sz="1600" b="1">
                <a:latin typeface="Averta" panose="00000500000000000000" pitchFamily="50" charset="0"/>
              </a:endParaRPr>
            </a:p>
          </p:txBody>
        </p:sp>
      </p:grpSp>
      <p:grpSp>
        <p:nvGrpSpPr>
          <p:cNvPr id="11" name="Grupo 10">
            <a:extLst>
              <a:ext uri="{FF2B5EF4-FFF2-40B4-BE49-F238E27FC236}">
                <a16:creationId xmlns:a16="http://schemas.microsoft.com/office/drawing/2014/main" id="{37FA7293-6EEF-41A1-95C3-FBFECDE636C9}"/>
              </a:ext>
            </a:extLst>
          </p:cNvPr>
          <p:cNvGrpSpPr/>
          <p:nvPr/>
        </p:nvGrpSpPr>
        <p:grpSpPr>
          <a:xfrm>
            <a:off x="3556000" y="2835229"/>
            <a:ext cx="2331720" cy="411480"/>
            <a:chOff x="3764280" y="2808265"/>
            <a:chExt cx="2331720" cy="411480"/>
          </a:xfrm>
          <a:solidFill>
            <a:srgbClr val="7A1C31"/>
          </a:solidFill>
        </p:grpSpPr>
        <p:sp>
          <p:nvSpPr>
            <p:cNvPr id="14" name="Shape 12"/>
            <p:cNvSpPr/>
            <p:nvPr/>
          </p:nvSpPr>
          <p:spPr>
            <a:xfrm>
              <a:off x="3764280" y="2808265"/>
              <a:ext cx="2331720" cy="411480"/>
            </a:xfrm>
            <a:prstGeom prst="roundRect">
              <a:avLst>
                <a:gd name="adj" fmla="val 48889"/>
              </a:avLst>
            </a:prstGeom>
            <a:grpFill/>
            <a:ln/>
          </p:spPr>
        </p:sp>
        <p:sp>
          <p:nvSpPr>
            <p:cNvPr id="15" name="Text 13"/>
            <p:cNvSpPr/>
            <p:nvPr/>
          </p:nvSpPr>
          <p:spPr>
            <a:xfrm>
              <a:off x="3764280" y="2808265"/>
              <a:ext cx="2331720" cy="411480"/>
            </a:xfrm>
            <a:prstGeom prst="rect">
              <a:avLst/>
            </a:prstGeom>
            <a:grpFill/>
            <a:ln/>
          </p:spPr>
          <p:txBody>
            <a:bodyPr wrap="square" lIns="0" tIns="0" rIns="0" bIns="0" rtlCol="0" anchor="ctr" anchorCtr="0"/>
            <a:lstStyle/>
            <a:p>
              <a:pPr marL="0" indent="0" algn="ctr">
                <a:buNone/>
              </a:pPr>
              <a:r>
                <a:rPr lang="es-MX" sz="1600" b="1">
                  <a:solidFill>
                    <a:srgbClr val="FFFFFF"/>
                  </a:solidFill>
                  <a:latin typeface="Averta" panose="00000500000000000000" pitchFamily="50" charset="0"/>
                  <a:ea typeface="Calibri" pitchFamily="34" charset="-122"/>
                  <a:cs typeface="Calibri" pitchFamily="34" charset="-120"/>
                </a:rPr>
                <a:t>Objetivo</a:t>
              </a:r>
              <a:endParaRPr lang="es-MX" sz="1600" b="1">
                <a:latin typeface="Averta" panose="00000500000000000000" pitchFamily="50" charset="0"/>
              </a:endParaRPr>
            </a:p>
          </p:txBody>
        </p:sp>
      </p:grpSp>
      <p:grpSp>
        <p:nvGrpSpPr>
          <p:cNvPr id="28" name="Grupo 27">
            <a:extLst>
              <a:ext uri="{FF2B5EF4-FFF2-40B4-BE49-F238E27FC236}">
                <a16:creationId xmlns:a16="http://schemas.microsoft.com/office/drawing/2014/main" id="{B7BAC08F-E715-49CA-86CD-EE32ED8F5619}"/>
              </a:ext>
            </a:extLst>
          </p:cNvPr>
          <p:cNvGrpSpPr/>
          <p:nvPr/>
        </p:nvGrpSpPr>
        <p:grpSpPr>
          <a:xfrm>
            <a:off x="6273800" y="2835229"/>
            <a:ext cx="2331720" cy="411480"/>
            <a:chOff x="6537960" y="2743200"/>
            <a:chExt cx="2331720" cy="411480"/>
          </a:xfrm>
          <a:solidFill>
            <a:srgbClr val="7A1C31"/>
          </a:solidFill>
        </p:grpSpPr>
        <p:sp>
          <p:nvSpPr>
            <p:cNvPr id="16" name="Shape 14"/>
            <p:cNvSpPr/>
            <p:nvPr/>
          </p:nvSpPr>
          <p:spPr>
            <a:xfrm>
              <a:off x="6537960" y="2743200"/>
              <a:ext cx="2331720" cy="411480"/>
            </a:xfrm>
            <a:prstGeom prst="roundRect">
              <a:avLst>
                <a:gd name="adj" fmla="val 48889"/>
              </a:avLst>
            </a:prstGeom>
            <a:grpFill/>
            <a:ln/>
          </p:spPr>
        </p:sp>
        <p:sp>
          <p:nvSpPr>
            <p:cNvPr id="17" name="Text 15"/>
            <p:cNvSpPr/>
            <p:nvPr/>
          </p:nvSpPr>
          <p:spPr>
            <a:xfrm>
              <a:off x="6537960" y="2743200"/>
              <a:ext cx="2331720" cy="411480"/>
            </a:xfrm>
            <a:prstGeom prst="rect">
              <a:avLst/>
            </a:prstGeom>
            <a:grpFill/>
            <a:ln/>
          </p:spPr>
          <p:txBody>
            <a:bodyPr wrap="square" lIns="0" tIns="0" rIns="0" bIns="0" rtlCol="0" anchor="ctr" anchorCtr="0"/>
            <a:lstStyle/>
            <a:p>
              <a:pPr marL="0" indent="0" algn="ctr">
                <a:buNone/>
              </a:pPr>
              <a:r>
                <a:rPr lang="es-MX" sz="1600" b="1">
                  <a:solidFill>
                    <a:srgbClr val="FFFFFF"/>
                  </a:solidFill>
                  <a:latin typeface="Averta" panose="00000500000000000000" pitchFamily="50" charset="0"/>
                  <a:ea typeface="Calibri" pitchFamily="34" charset="-122"/>
                  <a:cs typeface="Calibri" pitchFamily="34" charset="-120"/>
                </a:rPr>
                <a:t>Estrategia</a:t>
              </a:r>
              <a:endParaRPr lang="es-MX" sz="1600" b="1">
                <a:latin typeface="Averta" panose="00000500000000000000" pitchFamily="50" charset="0"/>
              </a:endParaRPr>
            </a:p>
          </p:txBody>
        </p:sp>
      </p:grpSp>
      <p:grpSp>
        <p:nvGrpSpPr>
          <p:cNvPr id="29" name="Grupo 28">
            <a:extLst>
              <a:ext uri="{FF2B5EF4-FFF2-40B4-BE49-F238E27FC236}">
                <a16:creationId xmlns:a16="http://schemas.microsoft.com/office/drawing/2014/main" id="{3D8C679B-20EF-4AC3-B830-2132F12CED98}"/>
              </a:ext>
            </a:extLst>
          </p:cNvPr>
          <p:cNvGrpSpPr/>
          <p:nvPr/>
        </p:nvGrpSpPr>
        <p:grpSpPr>
          <a:xfrm>
            <a:off x="8991600" y="2835229"/>
            <a:ext cx="2331720" cy="411480"/>
            <a:chOff x="9006840" y="2743200"/>
            <a:chExt cx="2331720" cy="411480"/>
          </a:xfrm>
          <a:solidFill>
            <a:srgbClr val="7A1C31"/>
          </a:solidFill>
        </p:grpSpPr>
        <p:sp>
          <p:nvSpPr>
            <p:cNvPr id="18" name="Shape 16"/>
            <p:cNvSpPr/>
            <p:nvPr/>
          </p:nvSpPr>
          <p:spPr>
            <a:xfrm>
              <a:off x="9006840" y="2743200"/>
              <a:ext cx="2331720" cy="411480"/>
            </a:xfrm>
            <a:prstGeom prst="roundRect">
              <a:avLst>
                <a:gd name="adj" fmla="val 48889"/>
              </a:avLst>
            </a:prstGeom>
            <a:grpFill/>
            <a:ln/>
          </p:spPr>
        </p:sp>
        <p:sp>
          <p:nvSpPr>
            <p:cNvPr id="19" name="Text 17"/>
            <p:cNvSpPr/>
            <p:nvPr/>
          </p:nvSpPr>
          <p:spPr>
            <a:xfrm>
              <a:off x="9006840" y="2743200"/>
              <a:ext cx="2331720" cy="411480"/>
            </a:xfrm>
            <a:prstGeom prst="rect">
              <a:avLst/>
            </a:prstGeom>
            <a:grpFill/>
            <a:ln/>
          </p:spPr>
          <p:txBody>
            <a:bodyPr wrap="square" lIns="0" tIns="0" rIns="0" bIns="0" rtlCol="0" anchor="ctr" anchorCtr="0"/>
            <a:lstStyle/>
            <a:p>
              <a:pPr marL="0" indent="0" algn="ctr">
                <a:buNone/>
              </a:pPr>
              <a:r>
                <a:rPr lang="es-MX" sz="1600" b="1">
                  <a:solidFill>
                    <a:srgbClr val="FFFFFF"/>
                  </a:solidFill>
                  <a:latin typeface="Averta" panose="00000500000000000000" pitchFamily="50" charset="0"/>
                  <a:ea typeface="Calibri" pitchFamily="34" charset="-122"/>
                  <a:cs typeface="Calibri" pitchFamily="34" charset="-120"/>
                </a:rPr>
                <a:t>Línea de Acción</a:t>
              </a:r>
              <a:endParaRPr lang="es-MX" sz="1600" b="1">
                <a:latin typeface="Averta" panose="00000500000000000000" pitchFamily="50" charset="0"/>
              </a:endParaRPr>
            </a:p>
          </p:txBody>
        </p:sp>
      </p:grpSp>
      <p:sp>
        <p:nvSpPr>
          <p:cNvPr id="20" name="Shape 18"/>
          <p:cNvSpPr/>
          <p:nvPr/>
        </p:nvSpPr>
        <p:spPr>
          <a:xfrm>
            <a:off x="548640" y="3611880"/>
            <a:ext cx="11064240" cy="2103120"/>
          </a:xfrm>
          <a:prstGeom prst="roundRect">
            <a:avLst>
              <a:gd name="adj" fmla="val 3478"/>
            </a:avLst>
          </a:prstGeom>
          <a:solidFill>
            <a:srgbClr val="FCF6F5"/>
          </a:solidFill>
          <a:ln w="12700">
            <a:noFill/>
            <a:prstDash val="solid"/>
          </a:ln>
        </p:spPr>
      </p:sp>
      <p:grpSp>
        <p:nvGrpSpPr>
          <p:cNvPr id="33" name="Grupo 32">
            <a:extLst>
              <a:ext uri="{FF2B5EF4-FFF2-40B4-BE49-F238E27FC236}">
                <a16:creationId xmlns:a16="http://schemas.microsoft.com/office/drawing/2014/main" id="{0541E90D-3352-429B-B46F-2C913C999B70}"/>
              </a:ext>
            </a:extLst>
          </p:cNvPr>
          <p:cNvGrpSpPr/>
          <p:nvPr/>
        </p:nvGrpSpPr>
        <p:grpSpPr>
          <a:xfrm>
            <a:off x="1092202" y="3992705"/>
            <a:ext cx="10302241" cy="1255944"/>
            <a:chOff x="1600199" y="3762643"/>
            <a:chExt cx="10302241" cy="1255944"/>
          </a:xfrm>
        </p:grpSpPr>
        <p:sp>
          <p:nvSpPr>
            <p:cNvPr id="22" name="Text 20"/>
            <p:cNvSpPr/>
            <p:nvPr/>
          </p:nvSpPr>
          <p:spPr>
            <a:xfrm>
              <a:off x="1600200" y="3762643"/>
              <a:ext cx="7315200" cy="338554"/>
            </a:xfrm>
            <a:prstGeom prst="rect">
              <a:avLst/>
            </a:prstGeom>
            <a:noFill/>
            <a:ln/>
          </p:spPr>
          <p:txBody>
            <a:bodyPr wrap="square" rtlCol="0" anchor="ctr">
              <a:spAutoFit/>
            </a:bodyPr>
            <a:lstStyle/>
            <a:p>
              <a:pPr marL="0" indent="0">
                <a:buNone/>
              </a:pPr>
              <a:r>
                <a:rPr lang="es-MX" sz="1600" b="1">
                  <a:solidFill>
                    <a:srgbClr val="7A1C31"/>
                  </a:solidFill>
                  <a:latin typeface="Averta" panose="00000500000000000000" pitchFamily="50" charset="0"/>
                  <a:ea typeface="Calibri" pitchFamily="34" charset="-122"/>
                  <a:cs typeface="Calibri" pitchFamily="34" charset="-120"/>
                </a:rPr>
                <a:t>Factibilidad del Proyecto</a:t>
              </a:r>
              <a:endParaRPr lang="es-MX" sz="1600">
                <a:solidFill>
                  <a:srgbClr val="7A1C31"/>
                </a:solidFill>
                <a:latin typeface="Averta" panose="00000500000000000000" pitchFamily="50" charset="0"/>
              </a:endParaRPr>
            </a:p>
          </p:txBody>
        </p:sp>
        <p:sp>
          <p:nvSpPr>
            <p:cNvPr id="23" name="Text 21"/>
            <p:cNvSpPr/>
            <p:nvPr/>
          </p:nvSpPr>
          <p:spPr>
            <a:xfrm>
              <a:off x="1600199" y="4133088"/>
              <a:ext cx="10302241" cy="885499"/>
            </a:xfrm>
            <a:prstGeom prst="rect">
              <a:avLst/>
            </a:prstGeom>
            <a:noFill/>
            <a:ln/>
          </p:spPr>
          <p:txBody>
            <a:bodyPr wrap="square" rtlCol="0" anchor="t">
              <a:spAutoFit/>
            </a:bodyPr>
            <a:lstStyle/>
            <a:p>
              <a:pPr marL="342900" indent="-342900">
                <a:lnSpc>
                  <a:spcPct val="110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Responder cada uno de los criterios de factibilidad conforme a las condiciones actuales del proyecto.</a:t>
              </a:r>
            </a:p>
            <a:p>
              <a:pPr marL="342900" indent="-342900">
                <a:lnSpc>
                  <a:spcPct val="110000"/>
                </a:lnSpc>
                <a:buSzPct val="100000"/>
                <a:buChar char="•"/>
              </a:pPr>
              <a:r>
                <a:rPr lang="es-MX" sz="1600" dirty="0">
                  <a:solidFill>
                    <a:srgbClr val="555555"/>
                  </a:solidFill>
                  <a:latin typeface="Averta" panose="00000500000000000000" pitchFamily="50" charset="0"/>
                  <a:ea typeface="Calibri" pitchFamily="34" charset="-122"/>
                  <a:cs typeface="Calibri" pitchFamily="34" charset="-120"/>
                </a:rPr>
                <a:t>En la Pregunta 5 será obligatorio seleccionar el </a:t>
              </a:r>
              <a:r>
                <a:rPr lang="es-MX" sz="1600" b="1" dirty="0">
                  <a:solidFill>
                    <a:srgbClr val="555555"/>
                  </a:solidFill>
                  <a:latin typeface="Averta" panose="00000500000000000000" pitchFamily="50" charset="0"/>
                  <a:ea typeface="Calibri" pitchFamily="34" charset="-122"/>
                  <a:cs typeface="Calibri" pitchFamily="34" charset="-120"/>
                </a:rPr>
                <a:t>Programa Estatal de Inversión </a:t>
              </a:r>
              <a:r>
                <a:rPr lang="es-MX" sz="1600" dirty="0">
                  <a:solidFill>
                    <a:srgbClr val="555555"/>
                  </a:solidFill>
                  <a:latin typeface="Averta" panose="00000500000000000000" pitchFamily="50" charset="0"/>
                  <a:ea typeface="Calibri" pitchFamily="34" charset="-122"/>
                  <a:cs typeface="Calibri" pitchFamily="34" charset="-120"/>
                </a:rPr>
                <a:t>al que corresponda el proyecto.</a:t>
              </a:r>
            </a:p>
          </p:txBody>
        </p:sp>
      </p:grpSp>
      <p:pic>
        <p:nvPicPr>
          <p:cNvPr id="24" name="Imagen 23">
            <a:extLst>
              <a:ext uri="{FF2B5EF4-FFF2-40B4-BE49-F238E27FC236}">
                <a16:creationId xmlns:a16="http://schemas.microsoft.com/office/drawing/2014/main" id="{D4186A38-2EC9-439F-B2E4-02D91699D109}"/>
              </a:ext>
            </a:extLst>
          </p:cNvPr>
          <p:cNvPicPr>
            <a:picLocks noChangeAspect="1"/>
          </p:cNvPicPr>
          <p:nvPr/>
        </p:nvPicPr>
        <p:blipFill>
          <a:blip r:embed="rId3"/>
          <a:stretch>
            <a:fillRect/>
          </a:stretch>
        </p:blipFill>
        <p:spPr>
          <a:xfrm>
            <a:off x="9146166" y="66468"/>
            <a:ext cx="2885172" cy="459955"/>
          </a:xfrm>
          <a:prstGeom prst="rect">
            <a:avLst/>
          </a:prstGeom>
        </p:spPr>
      </p:pic>
      <p:sp>
        <p:nvSpPr>
          <p:cNvPr id="25" name="Google Shape;102;p14">
            <a:extLst>
              <a:ext uri="{FF2B5EF4-FFF2-40B4-BE49-F238E27FC236}">
                <a16:creationId xmlns:a16="http://schemas.microsoft.com/office/drawing/2014/main" id="{421E809D-1435-40D6-BB1E-30CBADB429C1}"/>
              </a:ext>
            </a:extLst>
          </p:cNvPr>
          <p:cNvSpPr txBox="1"/>
          <p:nvPr/>
        </p:nvSpPr>
        <p:spPr>
          <a:xfrm>
            <a:off x="123392" y="6606866"/>
            <a:ext cx="5051424" cy="184666"/>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MX" sz="1200">
                <a:solidFill>
                  <a:srgbClr val="333333"/>
                </a:solidFill>
                <a:latin typeface="Averta" panose="00000500000000000000" pitchFamily="50" charset="0"/>
              </a:rPr>
              <a:t>Unidad</a:t>
            </a:r>
            <a:r>
              <a:rPr lang="es-MX" sz="1200">
                <a:latin typeface="Averta" panose="00000500000000000000" pitchFamily="50" charset="0"/>
              </a:rPr>
              <a:t> </a:t>
            </a:r>
            <a:r>
              <a:rPr lang="es-MX" sz="1200">
                <a:solidFill>
                  <a:srgbClr val="333333"/>
                </a:solidFill>
                <a:latin typeface="Averta" panose="00000500000000000000" pitchFamily="50" charset="0"/>
              </a:rPr>
              <a:t>de programas y Proyectos de Inversión Pública</a:t>
            </a:r>
          </a:p>
        </p:txBody>
      </p:sp>
      <p:sp>
        <p:nvSpPr>
          <p:cNvPr id="34" name="Text 1">
            <a:extLst>
              <a:ext uri="{FF2B5EF4-FFF2-40B4-BE49-F238E27FC236}">
                <a16:creationId xmlns:a16="http://schemas.microsoft.com/office/drawing/2014/main" id="{4B8DEB7B-1980-4DB8-A7DA-0559E8306E9E}"/>
              </a:ext>
            </a:extLst>
          </p:cNvPr>
          <p:cNvSpPr/>
          <p:nvPr/>
        </p:nvSpPr>
        <p:spPr>
          <a:xfrm>
            <a:off x="548640" y="637401"/>
            <a:ext cx="10058400" cy="553998"/>
          </a:xfrm>
          <a:prstGeom prst="rect">
            <a:avLst/>
          </a:prstGeom>
          <a:noFill/>
          <a:ln/>
        </p:spPr>
        <p:txBody>
          <a:bodyPr wrap="square" rtlCol="0" anchor="ctr">
            <a:spAutoFit/>
          </a:bodyPr>
          <a:lstStyle/>
          <a:p>
            <a:r>
              <a:rPr lang="es-MX" sz="3000" b="1">
                <a:solidFill>
                  <a:srgbClr val="7A1C31"/>
                </a:solidFill>
                <a:latin typeface="Averta Black" panose="00000A00000000000000" pitchFamily="50" charset="0"/>
                <a:ea typeface="Cambria" pitchFamily="34" charset="-122"/>
              </a:rPr>
              <a:t>Alineación Estratégica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9144000" cy="274320"/>
          </a:xfrm>
          <a:prstGeom prst="rect">
            <a:avLst/>
          </a:prstGeom>
          <a:noFill/>
          <a:ln/>
        </p:spPr>
        <p:txBody>
          <a:bodyPr wrap="square" rtlCol="0" anchor="ctr"/>
          <a:lstStyle/>
          <a:p>
            <a:pPr marL="0" indent="0">
              <a:buNone/>
            </a:pPr>
            <a:r>
              <a:rPr lang="es-MX" sz="2800" b="1" kern="0" spc="100">
                <a:solidFill>
                  <a:srgbClr val="7A1C31"/>
                </a:solidFill>
                <a:latin typeface="Averta Black" panose="00000A00000000000000" pitchFamily="50" charset="0"/>
                <a:ea typeface="Calibri" pitchFamily="34" charset="-122"/>
                <a:cs typeface="Calibri" pitchFamily="34" charset="-120"/>
              </a:rPr>
              <a:t>Programas de Inversión Estatal</a:t>
            </a:r>
            <a:endParaRPr lang="es-MX" sz="2800">
              <a:solidFill>
                <a:srgbClr val="7A1C31"/>
              </a:solidFill>
              <a:latin typeface="Averta Black" panose="00000A00000000000000" pitchFamily="50" charset="0"/>
            </a:endParaRPr>
          </a:p>
        </p:txBody>
      </p:sp>
      <p:sp>
        <p:nvSpPr>
          <p:cNvPr id="3" name="Text 1"/>
          <p:cNvSpPr/>
          <p:nvPr/>
        </p:nvSpPr>
        <p:spPr>
          <a:xfrm>
            <a:off x="548640" y="672594"/>
            <a:ext cx="10058400" cy="384048"/>
          </a:xfrm>
          <a:prstGeom prst="rect">
            <a:avLst/>
          </a:prstGeom>
          <a:noFill/>
          <a:ln/>
        </p:spPr>
        <p:txBody>
          <a:bodyPr wrap="square" rtlCol="0" anchor="ctr"/>
          <a:lstStyle/>
          <a:p>
            <a:pPr marL="0" indent="0">
              <a:buNone/>
            </a:pPr>
            <a:r>
              <a:rPr lang="es-MX" sz="2200" b="1" dirty="0">
                <a:solidFill>
                  <a:srgbClr val="7A1C31"/>
                </a:solidFill>
                <a:latin typeface="Averta" panose="00000500000000000000" pitchFamily="50" charset="0"/>
                <a:ea typeface="Cambria" pitchFamily="34" charset="-122"/>
                <a:cs typeface="Cambria" pitchFamily="34" charset="-120"/>
              </a:rPr>
              <a:t>Clasificación para la Pregunta 5 de Factibilidad</a:t>
            </a:r>
            <a:endParaRPr lang="es-MX" sz="2200" dirty="0">
              <a:solidFill>
                <a:srgbClr val="7A1C31"/>
              </a:solidFill>
              <a:latin typeface="Averta" panose="00000500000000000000" pitchFamily="50" charset="0"/>
            </a:endParaRPr>
          </a:p>
        </p:txBody>
      </p:sp>
      <p:pic>
        <p:nvPicPr>
          <p:cNvPr id="8" name="Imagen 7">
            <a:extLst>
              <a:ext uri="{FF2B5EF4-FFF2-40B4-BE49-F238E27FC236}">
                <a16:creationId xmlns:a16="http://schemas.microsoft.com/office/drawing/2014/main" id="{5BAFF163-68EE-4710-B6F7-1B603E1ED6C3}"/>
              </a:ext>
            </a:extLst>
          </p:cNvPr>
          <p:cNvPicPr>
            <a:picLocks noChangeAspect="1"/>
          </p:cNvPicPr>
          <p:nvPr/>
        </p:nvPicPr>
        <p:blipFill>
          <a:blip r:embed="rId3"/>
          <a:stretch>
            <a:fillRect/>
          </a:stretch>
        </p:blipFill>
        <p:spPr>
          <a:xfrm>
            <a:off x="9146166" y="66468"/>
            <a:ext cx="2885172" cy="459955"/>
          </a:xfrm>
          <a:prstGeom prst="rect">
            <a:avLst/>
          </a:prstGeom>
        </p:spPr>
      </p:pic>
      <p:sp>
        <p:nvSpPr>
          <p:cNvPr id="9" name="Google Shape;102;p14">
            <a:extLst>
              <a:ext uri="{FF2B5EF4-FFF2-40B4-BE49-F238E27FC236}">
                <a16:creationId xmlns:a16="http://schemas.microsoft.com/office/drawing/2014/main" id="{540F4E1B-79A2-4986-9B24-E5D2DEA4FE7B}"/>
              </a:ext>
            </a:extLst>
          </p:cNvPr>
          <p:cNvSpPr txBox="1"/>
          <p:nvPr/>
        </p:nvSpPr>
        <p:spPr>
          <a:xfrm>
            <a:off x="123392" y="6606866"/>
            <a:ext cx="5051424" cy="184666"/>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MX" sz="1200">
                <a:solidFill>
                  <a:srgbClr val="333333"/>
                </a:solidFill>
                <a:latin typeface="Averta" panose="00000500000000000000" pitchFamily="50" charset="0"/>
              </a:rPr>
              <a:t>Unidad</a:t>
            </a:r>
            <a:r>
              <a:rPr lang="es-MX" sz="1200">
                <a:latin typeface="Averta" panose="00000500000000000000" pitchFamily="50" charset="0"/>
              </a:rPr>
              <a:t> </a:t>
            </a:r>
            <a:r>
              <a:rPr lang="es-MX" sz="1200">
                <a:solidFill>
                  <a:srgbClr val="333333"/>
                </a:solidFill>
                <a:latin typeface="Averta" panose="00000500000000000000" pitchFamily="50" charset="0"/>
              </a:rPr>
              <a:t>de programas y Proyectos de Inversión Pública</a:t>
            </a:r>
          </a:p>
        </p:txBody>
      </p:sp>
      <p:graphicFrame>
        <p:nvGraphicFramePr>
          <p:cNvPr id="4" name="Tabla 3">
            <a:extLst>
              <a:ext uri="{FF2B5EF4-FFF2-40B4-BE49-F238E27FC236}">
                <a16:creationId xmlns:a16="http://schemas.microsoft.com/office/drawing/2014/main" id="{5C973A67-A60F-42D0-B133-A9FB5B1CE10D}"/>
              </a:ext>
            </a:extLst>
          </p:cNvPr>
          <p:cNvGraphicFramePr>
            <a:graphicFrameLocks noGrp="1"/>
          </p:cNvGraphicFramePr>
          <p:nvPr>
            <p:extLst>
              <p:ext uri="{D42A27DB-BD31-4B8C-83A1-F6EECF244321}">
                <p14:modId xmlns:p14="http://schemas.microsoft.com/office/powerpoint/2010/main" val="510413713"/>
              </p:ext>
            </p:extLst>
          </p:nvPr>
        </p:nvGraphicFramePr>
        <p:xfrm>
          <a:off x="841061" y="1101209"/>
          <a:ext cx="10509878" cy="5375732"/>
        </p:xfrm>
        <a:graphic>
          <a:graphicData uri="http://schemas.openxmlformats.org/drawingml/2006/table">
            <a:tbl>
              <a:tblPr firstRow="1" firstCol="1" bandRow="1">
                <a:tableStyleId>{85BE263C-DBD7-4A20-BB59-AAB30ACAA65A}</a:tableStyleId>
              </a:tblPr>
              <a:tblGrid>
                <a:gridCol w="4320000">
                  <a:extLst>
                    <a:ext uri="{9D8B030D-6E8A-4147-A177-3AD203B41FA5}">
                      <a16:colId xmlns:a16="http://schemas.microsoft.com/office/drawing/2014/main" val="2353387485"/>
                    </a:ext>
                  </a:extLst>
                </a:gridCol>
                <a:gridCol w="3564000">
                  <a:extLst>
                    <a:ext uri="{9D8B030D-6E8A-4147-A177-3AD203B41FA5}">
                      <a16:colId xmlns:a16="http://schemas.microsoft.com/office/drawing/2014/main" val="1709974319"/>
                    </a:ext>
                  </a:extLst>
                </a:gridCol>
                <a:gridCol w="2625878">
                  <a:extLst>
                    <a:ext uri="{9D8B030D-6E8A-4147-A177-3AD203B41FA5}">
                      <a16:colId xmlns:a16="http://schemas.microsoft.com/office/drawing/2014/main" val="1050848328"/>
                    </a:ext>
                  </a:extLst>
                </a:gridCol>
              </a:tblGrid>
              <a:tr h="360000">
                <a:tc>
                  <a:txBody>
                    <a:bodyPr/>
                    <a:lstStyle/>
                    <a:p>
                      <a:pPr algn="ctr">
                        <a:lnSpc>
                          <a:spcPct val="107000"/>
                        </a:lnSpc>
                        <a:spcAft>
                          <a:spcPts val="300"/>
                        </a:spcAft>
                      </a:pPr>
                      <a:r>
                        <a:rPr lang="es-MX" sz="1200" dirty="0">
                          <a:effectLst/>
                        </a:rPr>
                        <a:t>TIPO DE PROGRAMA</a:t>
                      </a:r>
                      <a:endParaRPr lang="es-MX" sz="1200" dirty="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nchor="ctr">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300"/>
                        </a:spcAft>
                      </a:pPr>
                      <a:r>
                        <a:rPr lang="es-MX" sz="1200" dirty="0">
                          <a:effectLst/>
                        </a:rPr>
                        <a:t>SUBPROGRAMA</a:t>
                      </a:r>
                      <a:endParaRPr lang="es-MX" sz="1200" dirty="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nchor="ctr">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300"/>
                        </a:spcAft>
                      </a:pPr>
                      <a:r>
                        <a:rPr lang="es-MX" sz="1200" dirty="0">
                          <a:effectLst/>
                        </a:rPr>
                        <a:t>SECTOR</a:t>
                      </a:r>
                      <a:endParaRPr lang="es-MX" sz="1200" dirty="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nchor="ctr">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01930509"/>
                  </a:ext>
                </a:extLst>
              </a:tr>
              <a:tr h="407040">
                <a:tc>
                  <a:txBody>
                    <a:bodyPr/>
                    <a:lstStyle/>
                    <a:p>
                      <a:pPr>
                        <a:lnSpc>
                          <a:spcPct val="107000"/>
                        </a:lnSpc>
                        <a:spcAft>
                          <a:spcPts val="300"/>
                        </a:spcAft>
                      </a:pPr>
                      <a:r>
                        <a:rPr lang="es-MX" sz="1200" dirty="0">
                          <a:effectLst/>
                        </a:rPr>
                        <a:t>Programa de Equipamiento para Vivienda Sustentable</a:t>
                      </a:r>
                      <a:endParaRPr lang="es-MX" sz="1200" dirty="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dirty="0">
                          <a:effectLst/>
                        </a:rPr>
                        <a:t>Cisternas</a:t>
                      </a:r>
                    </a:p>
                    <a:p>
                      <a:pPr>
                        <a:lnSpc>
                          <a:spcPct val="107000"/>
                        </a:lnSpc>
                        <a:spcAft>
                          <a:spcPts val="300"/>
                        </a:spcAft>
                      </a:pPr>
                      <a:r>
                        <a:rPr lang="es-MX" sz="1200" dirty="0">
                          <a:effectLst/>
                        </a:rPr>
                        <a:t>Energía limpia</a:t>
                      </a:r>
                    </a:p>
                    <a:p>
                      <a:pPr>
                        <a:lnSpc>
                          <a:spcPct val="107000"/>
                        </a:lnSpc>
                        <a:spcAft>
                          <a:spcPts val="300"/>
                        </a:spcAft>
                      </a:pPr>
                      <a:r>
                        <a:rPr lang="es-MX" sz="1200" dirty="0">
                          <a:effectLst/>
                        </a:rPr>
                        <a:t>Sanitarios ecológicos</a:t>
                      </a:r>
                    </a:p>
                    <a:p>
                      <a:pPr>
                        <a:lnSpc>
                          <a:spcPct val="107000"/>
                        </a:lnSpc>
                        <a:spcAft>
                          <a:spcPts val="300"/>
                        </a:spcAft>
                      </a:pPr>
                      <a:r>
                        <a:rPr lang="es-MX" sz="1200" dirty="0">
                          <a:effectLst/>
                        </a:rPr>
                        <a:t>Sistemas de captación de agua pluvial</a:t>
                      </a:r>
                      <a:endParaRPr lang="es-MX" sz="1200" dirty="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dirty="0">
                          <a:effectLst/>
                        </a:rPr>
                        <a:t>Vivienda</a:t>
                      </a:r>
                      <a:endParaRPr lang="es-MX" sz="1200" dirty="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54010221"/>
                  </a:ext>
                </a:extLst>
              </a:tr>
              <a:tr h="209959">
                <a:tc>
                  <a:txBody>
                    <a:bodyPr/>
                    <a:lstStyle/>
                    <a:p>
                      <a:pPr>
                        <a:lnSpc>
                          <a:spcPct val="107000"/>
                        </a:lnSpc>
                        <a:spcAft>
                          <a:spcPts val="300"/>
                        </a:spcAft>
                      </a:pPr>
                      <a:r>
                        <a:rPr lang="es-MX" sz="1200">
                          <a:effectLst/>
                        </a:rPr>
                        <a:t>Programa de Infraestructura Física Educativa</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Educación Básica</a:t>
                      </a:r>
                    </a:p>
                    <a:p>
                      <a:pPr>
                        <a:lnSpc>
                          <a:spcPct val="107000"/>
                        </a:lnSpc>
                        <a:spcAft>
                          <a:spcPts val="300"/>
                        </a:spcAft>
                      </a:pPr>
                      <a:r>
                        <a:rPr lang="es-MX" sz="1200">
                          <a:effectLst/>
                        </a:rPr>
                        <a:t>Educación Media Superior y Superior</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Educación </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5086138"/>
                  </a:ext>
                </a:extLst>
              </a:tr>
              <a:tr h="369714">
                <a:tc>
                  <a:txBody>
                    <a:bodyPr/>
                    <a:lstStyle/>
                    <a:p>
                      <a:pPr>
                        <a:lnSpc>
                          <a:spcPct val="107000"/>
                        </a:lnSpc>
                        <a:spcAft>
                          <a:spcPts val="300"/>
                        </a:spcAft>
                      </a:pPr>
                      <a:r>
                        <a:rPr lang="es-MX" sz="1200">
                          <a:effectLst/>
                        </a:rPr>
                        <a:t>Programa de Modernización Vial</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Red Vial Estatal</a:t>
                      </a:r>
                    </a:p>
                    <a:p>
                      <a:pPr>
                        <a:lnSpc>
                          <a:spcPct val="107000"/>
                        </a:lnSpc>
                        <a:spcAft>
                          <a:spcPts val="300"/>
                        </a:spcAft>
                      </a:pPr>
                      <a:r>
                        <a:rPr lang="es-MX" sz="1200">
                          <a:effectLst/>
                        </a:rPr>
                        <a:t>Red Vial Urbana</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Urbanización</a:t>
                      </a:r>
                    </a:p>
                    <a:p>
                      <a:pPr>
                        <a:lnSpc>
                          <a:spcPct val="107000"/>
                        </a:lnSpc>
                        <a:spcAft>
                          <a:spcPts val="300"/>
                        </a:spcAft>
                      </a:pPr>
                      <a:r>
                        <a:rPr lang="es-MX" sz="1200">
                          <a:effectLst/>
                        </a:rPr>
                        <a:t>Comunicaciones y Transportes</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13605645"/>
                  </a:ext>
                </a:extLst>
              </a:tr>
              <a:tr h="209959">
                <a:tc>
                  <a:txBody>
                    <a:bodyPr/>
                    <a:lstStyle/>
                    <a:p>
                      <a:pPr>
                        <a:lnSpc>
                          <a:spcPct val="107000"/>
                        </a:lnSpc>
                        <a:spcAft>
                          <a:spcPts val="300"/>
                        </a:spcAft>
                      </a:pPr>
                      <a:r>
                        <a:rPr lang="es-MX" sz="1200">
                          <a:effectLst/>
                        </a:rPr>
                        <a:t>Programa Integral de Electrificación</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Electrificación Convencional </a:t>
                      </a:r>
                    </a:p>
                    <a:p>
                      <a:pPr>
                        <a:lnSpc>
                          <a:spcPct val="107000"/>
                        </a:lnSpc>
                        <a:spcAft>
                          <a:spcPts val="300"/>
                        </a:spcAft>
                      </a:pPr>
                      <a:r>
                        <a:rPr lang="es-MX" sz="1200">
                          <a:effectLst/>
                        </a:rPr>
                        <a:t>Electrificación Solar para Sistemas de Agua</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Medio Ambiente</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1444455"/>
                  </a:ext>
                </a:extLst>
              </a:tr>
              <a:tr h="505581">
                <a:tc>
                  <a:txBody>
                    <a:bodyPr/>
                    <a:lstStyle/>
                    <a:p>
                      <a:pPr>
                        <a:lnSpc>
                          <a:spcPct val="107000"/>
                        </a:lnSpc>
                        <a:spcAft>
                          <a:spcPts val="300"/>
                        </a:spcAft>
                      </a:pPr>
                      <a:r>
                        <a:rPr lang="es-MX" sz="1200">
                          <a:effectLst/>
                        </a:rPr>
                        <a:t>Programa Integral de Mejoramiento de Vivienda</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Baño</a:t>
                      </a:r>
                    </a:p>
                    <a:p>
                      <a:pPr>
                        <a:lnSpc>
                          <a:spcPct val="107000"/>
                        </a:lnSpc>
                        <a:spcAft>
                          <a:spcPts val="300"/>
                        </a:spcAft>
                      </a:pPr>
                      <a:r>
                        <a:rPr lang="es-MX" sz="1200">
                          <a:effectLst/>
                        </a:rPr>
                        <a:t>Cuarto dormitorio</a:t>
                      </a:r>
                    </a:p>
                    <a:p>
                      <a:pPr>
                        <a:lnSpc>
                          <a:spcPct val="107000"/>
                        </a:lnSpc>
                        <a:spcAft>
                          <a:spcPts val="300"/>
                        </a:spcAft>
                      </a:pPr>
                      <a:r>
                        <a:rPr lang="es-MX" sz="1200">
                          <a:effectLst/>
                        </a:rPr>
                        <a:t>Estufa Ecológica</a:t>
                      </a:r>
                    </a:p>
                    <a:p>
                      <a:pPr>
                        <a:lnSpc>
                          <a:spcPct val="107000"/>
                        </a:lnSpc>
                        <a:spcAft>
                          <a:spcPts val="300"/>
                        </a:spcAft>
                      </a:pPr>
                      <a:r>
                        <a:rPr lang="es-MX" sz="1200">
                          <a:effectLst/>
                        </a:rPr>
                        <a:t>Techo firme</a:t>
                      </a:r>
                    </a:p>
                    <a:p>
                      <a:pPr>
                        <a:lnSpc>
                          <a:spcPct val="107000"/>
                        </a:lnSpc>
                        <a:spcAft>
                          <a:spcPts val="300"/>
                        </a:spcAft>
                      </a:pPr>
                      <a:r>
                        <a:rPr lang="es-MX" sz="1200">
                          <a:effectLst/>
                        </a:rPr>
                        <a:t>Piso firme</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Vivienda</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5367934"/>
                  </a:ext>
                </a:extLst>
              </a:tr>
              <a:tr h="271173">
                <a:tc>
                  <a:txBody>
                    <a:bodyPr/>
                    <a:lstStyle/>
                    <a:p>
                      <a:pPr>
                        <a:lnSpc>
                          <a:spcPct val="107000"/>
                        </a:lnSpc>
                        <a:spcAft>
                          <a:spcPts val="300"/>
                        </a:spcAft>
                      </a:pPr>
                      <a:r>
                        <a:rPr lang="es-MX" sz="1200">
                          <a:effectLst/>
                        </a:rPr>
                        <a:t>Programa Integral para el Abastecimiento de Agua Potable, Drenaje y Saneamiento </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 </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Agua</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3910050"/>
                  </a:ext>
                </a:extLst>
              </a:tr>
              <a:tr h="191296">
                <a:tc>
                  <a:txBody>
                    <a:bodyPr/>
                    <a:lstStyle/>
                    <a:p>
                      <a:pPr>
                        <a:lnSpc>
                          <a:spcPct val="107000"/>
                        </a:lnSpc>
                        <a:spcAft>
                          <a:spcPts val="300"/>
                        </a:spcAft>
                      </a:pPr>
                      <a:r>
                        <a:rPr lang="es-MX" sz="1200">
                          <a:effectLst/>
                        </a:rPr>
                        <a:t>Proyecto Integral de Infraestructura Productiva</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 </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Agropecuario</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21406863"/>
                  </a:ext>
                </a:extLst>
              </a:tr>
              <a:tr h="308499">
                <a:tc>
                  <a:txBody>
                    <a:bodyPr/>
                    <a:lstStyle/>
                    <a:p>
                      <a:pPr>
                        <a:lnSpc>
                          <a:spcPct val="107000"/>
                        </a:lnSpc>
                        <a:spcAft>
                          <a:spcPts val="300"/>
                        </a:spcAft>
                      </a:pPr>
                      <a:r>
                        <a:rPr lang="es-MX" sz="1200">
                          <a:effectLst/>
                        </a:rPr>
                        <a:t>Programa de Infraestructura Vial</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Instrumentos de planeación</a:t>
                      </a:r>
                    </a:p>
                    <a:p>
                      <a:pPr>
                        <a:lnSpc>
                          <a:spcPct val="107000"/>
                        </a:lnSpc>
                        <a:spcAft>
                          <a:spcPts val="300"/>
                        </a:spcAft>
                      </a:pPr>
                      <a:r>
                        <a:rPr lang="es-MX" sz="1200">
                          <a:effectLst/>
                        </a:rPr>
                        <a:t>Señalética</a:t>
                      </a:r>
                    </a:p>
                    <a:p>
                      <a:pPr>
                        <a:lnSpc>
                          <a:spcPct val="107000"/>
                        </a:lnSpc>
                        <a:spcAft>
                          <a:spcPts val="300"/>
                        </a:spcAft>
                      </a:pPr>
                      <a:r>
                        <a:rPr lang="es-MX" sz="1200">
                          <a:effectLst/>
                        </a:rPr>
                        <a:t>Semaforización</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Urbanización</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38339364"/>
                  </a:ext>
                </a:extLst>
              </a:tr>
              <a:tr h="271173">
                <a:tc>
                  <a:txBody>
                    <a:bodyPr/>
                    <a:lstStyle/>
                    <a:p>
                      <a:pPr>
                        <a:lnSpc>
                          <a:spcPct val="107000"/>
                        </a:lnSpc>
                        <a:spcAft>
                          <a:spcPts val="300"/>
                        </a:spcAft>
                      </a:pPr>
                      <a:r>
                        <a:rPr lang="es-MX" sz="1200">
                          <a:effectLst/>
                        </a:rPr>
                        <a:t>Programa de Mantenimiento del Puente La Unidad</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 </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dirty="0">
                          <a:effectLst/>
                        </a:rPr>
                        <a:t>Comunicaciones y Transportes</a:t>
                      </a:r>
                      <a:endParaRPr lang="es-MX" sz="1200" dirty="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0447683"/>
                  </a:ext>
                </a:extLst>
              </a:tr>
            </a:tbl>
          </a:graphicData>
        </a:graphic>
      </p:graphicFrame>
    </p:spTree>
    <p:extLst>
      <p:ext uri="{BB962C8B-B14F-4D97-AF65-F5344CB8AC3E}">
        <p14:creationId xmlns:p14="http://schemas.microsoft.com/office/powerpoint/2010/main" val="4245769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8640" y="365760"/>
            <a:ext cx="9144000" cy="274320"/>
          </a:xfrm>
          <a:prstGeom prst="rect">
            <a:avLst/>
          </a:prstGeom>
          <a:noFill/>
          <a:ln/>
        </p:spPr>
        <p:txBody>
          <a:bodyPr wrap="square" rtlCol="0" anchor="ctr"/>
          <a:lstStyle/>
          <a:p>
            <a:pPr marL="0" indent="0">
              <a:buNone/>
            </a:pPr>
            <a:r>
              <a:rPr lang="es-MX" sz="2800" b="1" kern="0" spc="100">
                <a:solidFill>
                  <a:srgbClr val="7A1C31"/>
                </a:solidFill>
                <a:latin typeface="Averta Black" panose="00000A00000000000000" pitchFamily="50" charset="0"/>
                <a:ea typeface="Calibri" pitchFamily="34" charset="-122"/>
                <a:cs typeface="Calibri" pitchFamily="34" charset="-120"/>
              </a:rPr>
              <a:t>Programas de Inversión Estatal</a:t>
            </a:r>
            <a:endParaRPr lang="es-MX" sz="2800">
              <a:solidFill>
                <a:srgbClr val="7A1C31"/>
              </a:solidFill>
              <a:latin typeface="Averta Black" panose="00000A00000000000000" pitchFamily="50" charset="0"/>
            </a:endParaRPr>
          </a:p>
        </p:txBody>
      </p:sp>
      <p:sp>
        <p:nvSpPr>
          <p:cNvPr id="3" name="Text 1"/>
          <p:cNvSpPr/>
          <p:nvPr/>
        </p:nvSpPr>
        <p:spPr>
          <a:xfrm>
            <a:off x="548640" y="621792"/>
            <a:ext cx="10058400" cy="384048"/>
          </a:xfrm>
          <a:prstGeom prst="rect">
            <a:avLst/>
          </a:prstGeom>
          <a:noFill/>
          <a:ln/>
        </p:spPr>
        <p:txBody>
          <a:bodyPr wrap="square" rtlCol="0" anchor="ctr"/>
          <a:lstStyle/>
          <a:p>
            <a:pPr marL="0" indent="0">
              <a:buNone/>
            </a:pPr>
            <a:r>
              <a:rPr lang="es-MX" sz="2200" b="1">
                <a:solidFill>
                  <a:srgbClr val="7A1C31"/>
                </a:solidFill>
                <a:latin typeface="Averta" panose="00000500000000000000" pitchFamily="50" charset="0"/>
                <a:ea typeface="Cambria" pitchFamily="34" charset="-122"/>
                <a:cs typeface="Cambria" pitchFamily="34" charset="-120"/>
              </a:rPr>
              <a:t>Clasificación para la Pregunta 5 de Factibilidad</a:t>
            </a:r>
            <a:endParaRPr lang="es-MX" sz="2200">
              <a:solidFill>
                <a:srgbClr val="7A1C31"/>
              </a:solidFill>
              <a:latin typeface="Averta" panose="00000500000000000000" pitchFamily="50" charset="0"/>
            </a:endParaRPr>
          </a:p>
        </p:txBody>
      </p:sp>
      <p:pic>
        <p:nvPicPr>
          <p:cNvPr id="8" name="Imagen 7">
            <a:extLst>
              <a:ext uri="{FF2B5EF4-FFF2-40B4-BE49-F238E27FC236}">
                <a16:creationId xmlns:a16="http://schemas.microsoft.com/office/drawing/2014/main" id="{5BAFF163-68EE-4710-B6F7-1B603E1ED6C3}"/>
              </a:ext>
            </a:extLst>
          </p:cNvPr>
          <p:cNvPicPr>
            <a:picLocks noChangeAspect="1"/>
          </p:cNvPicPr>
          <p:nvPr/>
        </p:nvPicPr>
        <p:blipFill>
          <a:blip r:embed="rId3"/>
          <a:stretch>
            <a:fillRect/>
          </a:stretch>
        </p:blipFill>
        <p:spPr>
          <a:xfrm>
            <a:off x="9146166" y="66468"/>
            <a:ext cx="2885172" cy="459955"/>
          </a:xfrm>
          <a:prstGeom prst="rect">
            <a:avLst/>
          </a:prstGeom>
        </p:spPr>
      </p:pic>
      <p:sp>
        <p:nvSpPr>
          <p:cNvPr id="9" name="Google Shape;102;p14">
            <a:extLst>
              <a:ext uri="{FF2B5EF4-FFF2-40B4-BE49-F238E27FC236}">
                <a16:creationId xmlns:a16="http://schemas.microsoft.com/office/drawing/2014/main" id="{540F4E1B-79A2-4986-9B24-E5D2DEA4FE7B}"/>
              </a:ext>
            </a:extLst>
          </p:cNvPr>
          <p:cNvSpPr txBox="1"/>
          <p:nvPr/>
        </p:nvSpPr>
        <p:spPr>
          <a:xfrm>
            <a:off x="123392" y="6606866"/>
            <a:ext cx="5051424" cy="184666"/>
          </a:xfrm>
          <a:prstGeom prst="rect">
            <a:avLst/>
          </a:prstGeom>
          <a:noFill/>
          <a:ln>
            <a:noFill/>
          </a:ln>
        </p:spPr>
        <p:txBody>
          <a:bodyPr spcFirstLastPara="1" wrap="square" lIns="0" tIns="0" rIns="0" bIns="0" anchor="ctr" anchorCtr="0">
            <a:spAutoFit/>
          </a:bodyPr>
          <a:lstStyle/>
          <a:p>
            <a:pPr marL="0" marR="0" lvl="0" indent="0" rtl="0">
              <a:spcBef>
                <a:spcPts val="0"/>
              </a:spcBef>
              <a:spcAft>
                <a:spcPts val="0"/>
              </a:spcAft>
              <a:buNone/>
            </a:pPr>
            <a:r>
              <a:rPr lang="es-MX" sz="1200">
                <a:solidFill>
                  <a:srgbClr val="333333"/>
                </a:solidFill>
                <a:latin typeface="Averta" panose="00000500000000000000" pitchFamily="50" charset="0"/>
              </a:rPr>
              <a:t>Unidad</a:t>
            </a:r>
            <a:r>
              <a:rPr lang="es-MX" sz="1200">
                <a:latin typeface="Averta" panose="00000500000000000000" pitchFamily="50" charset="0"/>
              </a:rPr>
              <a:t> </a:t>
            </a:r>
            <a:r>
              <a:rPr lang="es-MX" sz="1200">
                <a:solidFill>
                  <a:srgbClr val="333333"/>
                </a:solidFill>
                <a:latin typeface="Averta" panose="00000500000000000000" pitchFamily="50" charset="0"/>
              </a:rPr>
              <a:t>de programas y Proyectos de Inversión Pública</a:t>
            </a:r>
          </a:p>
        </p:txBody>
      </p:sp>
      <p:graphicFrame>
        <p:nvGraphicFramePr>
          <p:cNvPr id="4" name="Tabla 3">
            <a:extLst>
              <a:ext uri="{FF2B5EF4-FFF2-40B4-BE49-F238E27FC236}">
                <a16:creationId xmlns:a16="http://schemas.microsoft.com/office/drawing/2014/main" id="{5C973A67-A60F-42D0-B133-A9FB5B1CE10D}"/>
              </a:ext>
            </a:extLst>
          </p:cNvPr>
          <p:cNvGraphicFramePr>
            <a:graphicFrameLocks noGrp="1"/>
          </p:cNvGraphicFramePr>
          <p:nvPr>
            <p:extLst>
              <p:ext uri="{D42A27DB-BD31-4B8C-83A1-F6EECF244321}">
                <p14:modId xmlns:p14="http://schemas.microsoft.com/office/powerpoint/2010/main" val="53995096"/>
              </p:ext>
            </p:extLst>
          </p:nvPr>
        </p:nvGraphicFramePr>
        <p:xfrm>
          <a:off x="841061" y="1101209"/>
          <a:ext cx="10509878" cy="2491262"/>
        </p:xfrm>
        <a:graphic>
          <a:graphicData uri="http://schemas.openxmlformats.org/drawingml/2006/table">
            <a:tbl>
              <a:tblPr firstRow="1" firstCol="1" bandRow="1">
                <a:tableStyleId>{85BE263C-DBD7-4A20-BB59-AAB30ACAA65A}</a:tableStyleId>
              </a:tblPr>
              <a:tblGrid>
                <a:gridCol w="4320000">
                  <a:extLst>
                    <a:ext uri="{9D8B030D-6E8A-4147-A177-3AD203B41FA5}">
                      <a16:colId xmlns:a16="http://schemas.microsoft.com/office/drawing/2014/main" val="2353387485"/>
                    </a:ext>
                  </a:extLst>
                </a:gridCol>
                <a:gridCol w="3564000">
                  <a:extLst>
                    <a:ext uri="{9D8B030D-6E8A-4147-A177-3AD203B41FA5}">
                      <a16:colId xmlns:a16="http://schemas.microsoft.com/office/drawing/2014/main" val="1709974319"/>
                    </a:ext>
                  </a:extLst>
                </a:gridCol>
                <a:gridCol w="2625878">
                  <a:extLst>
                    <a:ext uri="{9D8B030D-6E8A-4147-A177-3AD203B41FA5}">
                      <a16:colId xmlns:a16="http://schemas.microsoft.com/office/drawing/2014/main" val="1050848328"/>
                    </a:ext>
                  </a:extLst>
                </a:gridCol>
              </a:tblGrid>
              <a:tr h="360000">
                <a:tc>
                  <a:txBody>
                    <a:bodyPr/>
                    <a:lstStyle/>
                    <a:p>
                      <a:pPr algn="ctr">
                        <a:lnSpc>
                          <a:spcPct val="107000"/>
                        </a:lnSpc>
                        <a:spcAft>
                          <a:spcPts val="300"/>
                        </a:spcAft>
                      </a:pPr>
                      <a:r>
                        <a:rPr lang="es-MX" sz="1200" dirty="0">
                          <a:effectLst/>
                        </a:rPr>
                        <a:t>TIPO DE PROGRAMA</a:t>
                      </a:r>
                      <a:endParaRPr lang="es-MX" sz="1200" dirty="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nchor="ctr">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300"/>
                        </a:spcAft>
                      </a:pPr>
                      <a:r>
                        <a:rPr lang="es-MX" sz="1200" dirty="0">
                          <a:effectLst/>
                        </a:rPr>
                        <a:t>SUBPROGRAMA</a:t>
                      </a:r>
                      <a:endParaRPr lang="es-MX" sz="1200" dirty="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nchor="ctr">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300"/>
                        </a:spcAft>
                      </a:pPr>
                      <a:r>
                        <a:rPr lang="es-MX" sz="1200" dirty="0">
                          <a:effectLst/>
                        </a:rPr>
                        <a:t>SECTOR</a:t>
                      </a:r>
                      <a:endParaRPr lang="es-MX" sz="1200" dirty="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nchor="ctr">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01930509"/>
                  </a:ext>
                </a:extLst>
              </a:tr>
              <a:tr h="745213">
                <a:tc>
                  <a:txBody>
                    <a:bodyPr/>
                    <a:lstStyle/>
                    <a:p>
                      <a:pPr>
                        <a:lnSpc>
                          <a:spcPct val="107000"/>
                        </a:lnSpc>
                        <a:spcAft>
                          <a:spcPts val="300"/>
                        </a:spcAft>
                      </a:pPr>
                      <a:r>
                        <a:rPr lang="es-MX" sz="1200">
                          <a:effectLst/>
                        </a:rPr>
                        <a:t>Programa de Mejoramiento de Espacios Públicos</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 </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dirty="0">
                          <a:effectLst/>
                        </a:rPr>
                        <a:t>Cultura</a:t>
                      </a:r>
                    </a:p>
                    <a:p>
                      <a:pPr>
                        <a:lnSpc>
                          <a:spcPct val="107000"/>
                        </a:lnSpc>
                        <a:spcAft>
                          <a:spcPts val="300"/>
                        </a:spcAft>
                      </a:pPr>
                      <a:r>
                        <a:rPr lang="es-MX" sz="1200" dirty="0">
                          <a:effectLst/>
                        </a:rPr>
                        <a:t>Deportes</a:t>
                      </a:r>
                    </a:p>
                    <a:p>
                      <a:pPr>
                        <a:lnSpc>
                          <a:spcPct val="107000"/>
                        </a:lnSpc>
                        <a:spcAft>
                          <a:spcPts val="300"/>
                        </a:spcAft>
                      </a:pPr>
                      <a:r>
                        <a:rPr lang="es-MX" sz="1200" dirty="0">
                          <a:effectLst/>
                        </a:rPr>
                        <a:t>Asistencia social</a:t>
                      </a:r>
                    </a:p>
                    <a:p>
                      <a:pPr>
                        <a:lnSpc>
                          <a:spcPct val="107000"/>
                        </a:lnSpc>
                        <a:spcAft>
                          <a:spcPts val="300"/>
                        </a:spcAft>
                      </a:pPr>
                      <a:r>
                        <a:rPr lang="es-MX" sz="1200" dirty="0">
                          <a:effectLst/>
                        </a:rPr>
                        <a:t>Urbanización</a:t>
                      </a:r>
                    </a:p>
                    <a:p>
                      <a:pPr>
                        <a:lnSpc>
                          <a:spcPct val="107000"/>
                        </a:lnSpc>
                        <a:spcAft>
                          <a:spcPts val="300"/>
                        </a:spcAft>
                      </a:pPr>
                      <a:r>
                        <a:rPr lang="es-MX" sz="1200" dirty="0">
                          <a:effectLst/>
                        </a:rPr>
                        <a:t>Oficinas administrativas</a:t>
                      </a:r>
                      <a:endParaRPr lang="es-MX" sz="1200" dirty="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7909807"/>
                  </a:ext>
                </a:extLst>
              </a:tr>
              <a:tr h="191296">
                <a:tc>
                  <a:txBody>
                    <a:bodyPr/>
                    <a:lstStyle/>
                    <a:p>
                      <a:pPr>
                        <a:lnSpc>
                          <a:spcPct val="107000"/>
                        </a:lnSpc>
                        <a:spcAft>
                          <a:spcPts val="300"/>
                        </a:spcAft>
                      </a:pPr>
                      <a:r>
                        <a:rPr lang="es-MX" sz="1200">
                          <a:effectLst/>
                        </a:rPr>
                        <a:t>Programa de Rehabilitación de Caminos Saca Cosecha</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 </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Agropecuario</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51399493"/>
                  </a:ext>
                </a:extLst>
              </a:tr>
              <a:tr h="191296">
                <a:tc>
                  <a:txBody>
                    <a:bodyPr/>
                    <a:lstStyle/>
                    <a:p>
                      <a:pPr>
                        <a:lnSpc>
                          <a:spcPct val="107000"/>
                        </a:lnSpc>
                        <a:spcAft>
                          <a:spcPts val="300"/>
                        </a:spcAft>
                      </a:pPr>
                      <a:r>
                        <a:rPr lang="es-MX" sz="1200">
                          <a:effectLst/>
                        </a:rPr>
                        <a:t>Programa Estatal de Fomento a la Salud Pública </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 </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Salud</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98719918"/>
                  </a:ext>
                </a:extLst>
              </a:tr>
              <a:tr h="271173">
                <a:tc>
                  <a:txBody>
                    <a:bodyPr/>
                    <a:lstStyle/>
                    <a:p>
                      <a:pPr>
                        <a:lnSpc>
                          <a:spcPct val="107000"/>
                        </a:lnSpc>
                        <a:spcAft>
                          <a:spcPts val="300"/>
                        </a:spcAft>
                      </a:pPr>
                      <a:r>
                        <a:rPr lang="es-MX" sz="1200">
                          <a:effectLst/>
                        </a:rPr>
                        <a:t>Programa Estatal de Infraestructura Carretera</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 </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Comunicaciones y Transportes</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2661343"/>
                  </a:ext>
                </a:extLst>
              </a:tr>
              <a:tr h="271173">
                <a:tc>
                  <a:txBody>
                    <a:bodyPr/>
                    <a:lstStyle/>
                    <a:p>
                      <a:pPr>
                        <a:lnSpc>
                          <a:spcPct val="107000"/>
                        </a:lnSpc>
                        <a:spcAft>
                          <a:spcPts val="300"/>
                        </a:spcAft>
                      </a:pPr>
                      <a:r>
                        <a:rPr lang="es-MX" sz="1200">
                          <a:effectLst/>
                        </a:rPr>
                        <a:t>Programa de Modernización Gubernamental</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a:effectLst/>
                        </a:rPr>
                        <a:t> </a:t>
                      </a:r>
                      <a:endParaRPr lang="es-MX" sz="120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300"/>
                        </a:spcAft>
                      </a:pPr>
                      <a:r>
                        <a:rPr lang="es-MX" sz="1200" dirty="0">
                          <a:effectLst/>
                        </a:rPr>
                        <a:t>Gobierno y Administración </a:t>
                      </a:r>
                      <a:endParaRPr lang="es-MX" sz="1200" dirty="0">
                        <a:effectLst/>
                        <a:latin typeface="Averta" panose="00000500000000000000" pitchFamily="50" charset="0"/>
                        <a:ea typeface="Calibri" panose="020F0502020204030204" pitchFamily="34" charset="0"/>
                        <a:cs typeface="Times New Roman" panose="02020603050405020304" pitchFamily="18" charset="0"/>
                      </a:endParaRPr>
                    </a:p>
                  </a:txBody>
                  <a:tcPr marL="33593" marR="33593" marT="17730" marB="17730">
                    <a:lnL>
                      <a:noFill/>
                    </a:lnL>
                    <a:lnR>
                      <a:noFill/>
                    </a:lnR>
                    <a:lnT w="12700" cap="flat" cmpd="sng" algn="ctr">
                      <a:solidFill>
                        <a:srgbClr val="FCF6F5"/>
                      </a:solidFill>
                      <a:prstDash val="solid"/>
                      <a:round/>
                      <a:headEnd type="none" w="med" len="med"/>
                      <a:tailEnd type="none" w="med" len="med"/>
                    </a:lnT>
                    <a:lnB w="12700" cap="flat" cmpd="sng" algn="ctr">
                      <a:solidFill>
                        <a:srgbClr val="FCF6F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7186765"/>
                  </a:ext>
                </a:extLst>
              </a:tr>
            </a:tbl>
          </a:graphicData>
        </a:graphic>
      </p:graphicFrame>
    </p:spTree>
    <p:extLst>
      <p:ext uri="{BB962C8B-B14F-4D97-AF65-F5344CB8AC3E}">
        <p14:creationId xmlns:p14="http://schemas.microsoft.com/office/powerpoint/2010/main" val="29241740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423</TotalTime>
  <Words>978</Words>
  <Application>Microsoft Office PowerPoint</Application>
  <PresentationFormat>Panorámica</PresentationFormat>
  <Paragraphs>167</Paragraphs>
  <Slides>10</Slides>
  <Notes>10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10</vt:i4>
      </vt:variant>
    </vt:vector>
  </HeadingPairs>
  <TitlesOfParts>
    <vt:vector size="20" baseType="lpstr">
      <vt:lpstr>Calibri</vt:lpstr>
      <vt:lpstr>Cambria</vt:lpstr>
      <vt:lpstr>Times New Roman</vt:lpstr>
      <vt:lpstr>Montserrat</vt:lpstr>
      <vt:lpstr>Averta</vt:lpstr>
      <vt:lpstr>Averta Black</vt:lpstr>
      <vt:lpstr>Montserrat ExtraBold</vt:lpstr>
      <vt:lpstr>Arial</vt:lpstr>
      <vt:lpstr>Montserrat SemiBold</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Luis Manuel Osorio Valdivieso</dc:creator>
  <cp:lastModifiedBy>Luis Manuel Osorio Valdivieso</cp:lastModifiedBy>
  <cp:revision>48</cp:revision>
  <dcterms:modified xsi:type="dcterms:W3CDTF">2026-07-14T19:03:26Z</dcterms:modified>
</cp:coreProperties>
</file>